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491" r:id="rId2"/>
    <p:sldId id="530" r:id="rId3"/>
    <p:sldId id="555" r:id="rId4"/>
    <p:sldId id="556" r:id="rId5"/>
    <p:sldId id="558" r:id="rId6"/>
    <p:sldId id="559" r:id="rId7"/>
    <p:sldId id="560" r:id="rId8"/>
    <p:sldId id="561" r:id="rId9"/>
    <p:sldId id="513" r:id="rId10"/>
    <p:sldId id="544" r:id="rId11"/>
    <p:sldId id="545" r:id="rId12"/>
    <p:sldId id="562" r:id="rId13"/>
    <p:sldId id="563" r:id="rId14"/>
    <p:sldId id="528" r:id="rId15"/>
    <p:sldId id="546" r:id="rId16"/>
    <p:sldId id="549" r:id="rId17"/>
    <p:sldId id="547" r:id="rId18"/>
    <p:sldId id="548" r:id="rId19"/>
    <p:sldId id="527" r:id="rId20"/>
    <p:sldId id="399" r:id="rId21"/>
    <p:sldId id="529" r:id="rId22"/>
    <p:sldId id="481" r:id="rId23"/>
    <p:sldId id="4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120" autoAdjust="0"/>
    <p:restoredTop sz="94533" autoAdjust="0"/>
  </p:normalViewPr>
  <p:slideViewPr>
    <p:cSldViewPr snapToGrid="0">
      <p:cViewPr varScale="1">
        <p:scale>
          <a:sx n="76" d="100"/>
          <a:sy n="76" d="100"/>
        </p:scale>
        <p:origin x="906" y="8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10/20/2021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a:t>
            </a:fld>
            <a:endParaRPr lang="en-US" dirty="0"/>
          </a:p>
        </p:txBody>
      </p:sp>
    </p:spTree>
    <p:extLst>
      <p:ext uri="{BB962C8B-B14F-4D97-AF65-F5344CB8AC3E}">
        <p14:creationId xmlns:p14="http://schemas.microsoft.com/office/powerpoint/2010/main" val="455902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11</a:t>
            </a:fld>
            <a:endParaRPr lang="en-US" dirty="0"/>
          </a:p>
        </p:txBody>
      </p:sp>
    </p:spTree>
    <p:extLst>
      <p:ext uri="{BB962C8B-B14F-4D97-AF65-F5344CB8AC3E}">
        <p14:creationId xmlns:p14="http://schemas.microsoft.com/office/powerpoint/2010/main" val="3914551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12</a:t>
            </a:fld>
            <a:endParaRPr lang="en-US" dirty="0"/>
          </a:p>
        </p:txBody>
      </p:sp>
    </p:spTree>
    <p:extLst>
      <p:ext uri="{BB962C8B-B14F-4D97-AF65-F5344CB8AC3E}">
        <p14:creationId xmlns:p14="http://schemas.microsoft.com/office/powerpoint/2010/main" val="4147971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13</a:t>
            </a:fld>
            <a:endParaRPr lang="en-US" dirty="0"/>
          </a:p>
        </p:txBody>
      </p:sp>
    </p:spTree>
    <p:extLst>
      <p:ext uri="{BB962C8B-B14F-4D97-AF65-F5344CB8AC3E}">
        <p14:creationId xmlns:p14="http://schemas.microsoft.com/office/powerpoint/2010/main" val="3680500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14</a:t>
            </a:fld>
            <a:endParaRPr lang="en-US" dirty="0"/>
          </a:p>
        </p:txBody>
      </p:sp>
    </p:spTree>
    <p:extLst>
      <p:ext uri="{BB962C8B-B14F-4D97-AF65-F5344CB8AC3E}">
        <p14:creationId xmlns:p14="http://schemas.microsoft.com/office/powerpoint/2010/main" val="320033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15</a:t>
            </a:fld>
            <a:endParaRPr lang="en-US" dirty="0"/>
          </a:p>
        </p:txBody>
      </p:sp>
    </p:spTree>
    <p:extLst>
      <p:ext uri="{BB962C8B-B14F-4D97-AF65-F5344CB8AC3E}">
        <p14:creationId xmlns:p14="http://schemas.microsoft.com/office/powerpoint/2010/main" val="212530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16</a:t>
            </a:fld>
            <a:endParaRPr lang="en-US" dirty="0"/>
          </a:p>
        </p:txBody>
      </p:sp>
    </p:spTree>
    <p:extLst>
      <p:ext uri="{BB962C8B-B14F-4D97-AF65-F5344CB8AC3E}">
        <p14:creationId xmlns:p14="http://schemas.microsoft.com/office/powerpoint/2010/main" val="1572087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17</a:t>
            </a:fld>
            <a:endParaRPr lang="en-US" dirty="0"/>
          </a:p>
        </p:txBody>
      </p:sp>
    </p:spTree>
    <p:extLst>
      <p:ext uri="{BB962C8B-B14F-4D97-AF65-F5344CB8AC3E}">
        <p14:creationId xmlns:p14="http://schemas.microsoft.com/office/powerpoint/2010/main" val="189335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18</a:t>
            </a:fld>
            <a:endParaRPr lang="en-US" dirty="0"/>
          </a:p>
        </p:txBody>
      </p:sp>
    </p:spTree>
    <p:extLst>
      <p:ext uri="{BB962C8B-B14F-4D97-AF65-F5344CB8AC3E}">
        <p14:creationId xmlns:p14="http://schemas.microsoft.com/office/powerpoint/2010/main" val="3227692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917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https://pixabay.com/photos/men-employees-suit-work-greeting-1979261/</a:t>
            </a:r>
          </a:p>
        </p:txBody>
      </p:sp>
      <p:sp>
        <p:nvSpPr>
          <p:cNvPr id="4" name="Slide Number Placeholder 3"/>
          <p:cNvSpPr>
            <a:spLocks noGrp="1"/>
          </p:cNvSpPr>
          <p:nvPr>
            <p:ph type="sldNum" sz="quarter" idx="5"/>
          </p:nvPr>
        </p:nvSpPr>
        <p:spPr/>
        <p:txBody>
          <a:bodyPr/>
          <a:lstStyle/>
          <a:p>
            <a:fld id="{CA2D21D1-52E2-420B-B491-CFF6D7BB79FB}" type="slidenum">
              <a:rPr lang="en-US" smtClean="0"/>
              <a:pPr/>
              <a:t>21</a:t>
            </a:fld>
            <a:endParaRPr lang="en-US" dirty="0"/>
          </a:p>
        </p:txBody>
      </p:sp>
    </p:spTree>
    <p:extLst>
      <p:ext uri="{BB962C8B-B14F-4D97-AF65-F5344CB8AC3E}">
        <p14:creationId xmlns:p14="http://schemas.microsoft.com/office/powerpoint/2010/main" val="1620375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dirty="0"/>
          </a:p>
        </p:txBody>
      </p:sp>
    </p:spTree>
    <p:extLst>
      <p:ext uri="{BB962C8B-B14F-4D97-AF65-F5344CB8AC3E}">
        <p14:creationId xmlns:p14="http://schemas.microsoft.com/office/powerpoint/2010/main" val="2006884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4</a:t>
            </a:fld>
            <a:endParaRPr lang="en-US" dirty="0"/>
          </a:p>
        </p:txBody>
      </p:sp>
    </p:spTree>
    <p:extLst>
      <p:ext uri="{BB962C8B-B14F-4D97-AF65-F5344CB8AC3E}">
        <p14:creationId xmlns:p14="http://schemas.microsoft.com/office/powerpoint/2010/main" val="33789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5</a:t>
            </a:fld>
            <a:endParaRPr lang="en-US" dirty="0"/>
          </a:p>
        </p:txBody>
      </p:sp>
    </p:spTree>
    <p:extLst>
      <p:ext uri="{BB962C8B-B14F-4D97-AF65-F5344CB8AC3E}">
        <p14:creationId xmlns:p14="http://schemas.microsoft.com/office/powerpoint/2010/main" val="2537363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6</a:t>
            </a:fld>
            <a:endParaRPr lang="en-US" dirty="0"/>
          </a:p>
        </p:txBody>
      </p:sp>
    </p:spTree>
    <p:extLst>
      <p:ext uri="{BB962C8B-B14F-4D97-AF65-F5344CB8AC3E}">
        <p14:creationId xmlns:p14="http://schemas.microsoft.com/office/powerpoint/2010/main" val="396798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7</a:t>
            </a:fld>
            <a:endParaRPr lang="en-US" dirty="0"/>
          </a:p>
        </p:txBody>
      </p:sp>
    </p:spTree>
    <p:extLst>
      <p:ext uri="{BB962C8B-B14F-4D97-AF65-F5344CB8AC3E}">
        <p14:creationId xmlns:p14="http://schemas.microsoft.com/office/powerpoint/2010/main" val="3974332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8</a:t>
            </a:fld>
            <a:endParaRPr lang="en-US" dirty="0"/>
          </a:p>
        </p:txBody>
      </p:sp>
    </p:spTree>
    <p:extLst>
      <p:ext uri="{BB962C8B-B14F-4D97-AF65-F5344CB8AC3E}">
        <p14:creationId xmlns:p14="http://schemas.microsoft.com/office/powerpoint/2010/main" val="4249661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9</a:t>
            </a:fld>
            <a:endParaRPr lang="en-US" dirty="0"/>
          </a:p>
        </p:txBody>
      </p:sp>
    </p:spTree>
    <p:extLst>
      <p:ext uri="{BB962C8B-B14F-4D97-AF65-F5344CB8AC3E}">
        <p14:creationId xmlns:p14="http://schemas.microsoft.com/office/powerpoint/2010/main" val="568134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10</a:t>
            </a:fld>
            <a:endParaRPr lang="en-US" dirty="0"/>
          </a:p>
        </p:txBody>
      </p:sp>
    </p:spTree>
    <p:extLst>
      <p:ext uri="{BB962C8B-B14F-4D97-AF65-F5344CB8AC3E}">
        <p14:creationId xmlns:p14="http://schemas.microsoft.com/office/powerpoint/2010/main" val="2096024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32049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796801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ckground Image">
    <p:spTree>
      <p:nvGrpSpPr>
        <p:cNvPr id="1" name=""/>
        <p:cNvGrpSpPr/>
        <p:nvPr/>
      </p:nvGrpSpPr>
      <p:grpSpPr>
        <a:xfrm>
          <a:off x="0" y="0"/>
          <a:ext cx="0" cy="0"/>
          <a:chOff x="0" y="0"/>
          <a:chExt cx="0" cy="0"/>
        </a:xfrm>
      </p:grpSpPr>
      <p:sp>
        <p:nvSpPr>
          <p:cNvPr id="5" name="Picture Placeholder 4">
            <a:extLst>
              <a:ext uri="{FF2B5EF4-FFF2-40B4-BE49-F238E27FC236}">
                <a16:creationId xmlns="" xmlns:a16="http://schemas.microsoft.com/office/drawing/2014/main" id="{8CBA70B9-7619-4B6B-9D48-09FF42954060}"/>
              </a:ext>
            </a:extLst>
          </p:cNvPr>
          <p:cNvSpPr>
            <a:spLocks noGrp="1"/>
          </p:cNvSpPr>
          <p:nvPr>
            <p:ph type="pic" sz="quarter" idx="13"/>
          </p:nvPr>
        </p:nvSpPr>
        <p:spPr>
          <a:xfrm>
            <a:off x="1" y="0"/>
            <a:ext cx="12192000" cy="6858000"/>
          </a:xfrm>
        </p:spPr>
        <p:txBody>
          <a:bodyPr anchor="ctr"/>
          <a:lstStyle>
            <a:lvl1pPr marL="0" indent="0" algn="ctr">
              <a:buFontTx/>
              <a:buNone/>
              <a:defRPr/>
            </a:lvl1pPr>
          </a:lstStyle>
          <a:p>
            <a:endParaRPr lang="en-IN" dirty="0"/>
          </a:p>
        </p:txBody>
      </p:sp>
    </p:spTree>
    <p:extLst>
      <p:ext uri="{BB962C8B-B14F-4D97-AF65-F5344CB8AC3E}">
        <p14:creationId xmlns:p14="http://schemas.microsoft.com/office/powerpoint/2010/main" val="282516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10/20/2021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hyperlink" Target="https://github.com/soyuztechnologies/CapgeminiODataTraining/blob/master/Day%204/Supplier%20Get%20Entityset.txt"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hyperlink" Target="https://github.com/soyuztechnologies/CapgeminiODataTraining/blob/master/Day%204/Product%20Supplier%20Association%20Entity.txt"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tiff"/><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5.tiff"/><Relationship Id="rId5" Type="http://schemas.openxmlformats.org/officeDocument/2006/relationships/image" Target="../media/image34.tiff"/><Relationship Id="rId10" Type="http://schemas.openxmlformats.org/officeDocument/2006/relationships/image" Target="../media/image3.png"/><Relationship Id="rId4" Type="http://schemas.openxmlformats.org/officeDocument/2006/relationships/image" Target="../media/image33.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8.jpg"/><Relationship Id="rId7" Type="http://schemas.openxmlformats.org/officeDocument/2006/relationships/image" Target="../media/image4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hyperlink" Target="https://github.com/soyuztechnologies/CapgeminiODataTraining/blob/master/Day%204/UpdateEntity.txt"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hyperlink" Target="https://github.com/soyuztechnologies/CapgeminiODataTraining/blob/master/Day%204/DeleteEntity.txt"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 xmlns:a16="http://schemas.microsoft.com/office/drawing/2014/main" id="{EE1D1380-BC28-F74F-8866-BD4C0AD42595}"/>
              </a:ext>
            </a:extLst>
          </p:cNvPr>
          <p:cNvSpPr/>
          <p:nvPr/>
        </p:nvSpPr>
        <p:spPr>
          <a:xfrm>
            <a:off x="0" y="0"/>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sp>
        <p:nvSpPr>
          <p:cNvPr id="19" name="Rectangle 18">
            <a:extLst>
              <a:ext uri="{FF2B5EF4-FFF2-40B4-BE49-F238E27FC236}">
                <a16:creationId xmlns=""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 xmlns:a16="http://schemas.microsoft.com/office/drawing/2014/main" id="{4EFED54B-A0C4-AD45-BC49-272F16D1A13E}"/>
              </a:ext>
            </a:extLst>
          </p:cNvPr>
          <p:cNvSpPr txBox="1"/>
          <p:nvPr/>
        </p:nvSpPr>
        <p:spPr>
          <a:xfrm>
            <a:off x="3018080" y="4974603"/>
            <a:ext cx="9172332" cy="584775"/>
          </a:xfrm>
          <a:prstGeom prst="rect">
            <a:avLst/>
          </a:prstGeom>
          <a:noFill/>
          <a:ln>
            <a:noFill/>
          </a:ln>
        </p:spPr>
        <p:txBody>
          <a:bodyPr wrap="square" rtlCol="0">
            <a:spAutoFit/>
          </a:bodyPr>
          <a:lstStyle/>
          <a:p>
            <a:r>
              <a:rPr lang="en-US" sz="3200" b="1" dirty="0" smtClean="0"/>
              <a:t>SAP OData Training</a:t>
            </a:r>
            <a:endParaRPr lang="en-US" sz="3200" b="1" dirty="0"/>
          </a:p>
        </p:txBody>
      </p:sp>
      <p:sp>
        <p:nvSpPr>
          <p:cNvPr id="22" name="Oval 21">
            <a:extLst>
              <a:ext uri="{FF2B5EF4-FFF2-40B4-BE49-F238E27FC236}">
                <a16:creationId xmlns=""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218" y="4273700"/>
            <a:ext cx="2255744" cy="2228009"/>
          </a:xfrm>
          <a:prstGeom prst="rect">
            <a:avLst/>
          </a:prstGeom>
        </p:spPr>
      </p:pic>
      <p:sp>
        <p:nvSpPr>
          <p:cNvPr id="9" name="TextBox 8">
            <a:extLst>
              <a:ext uri="{FF2B5EF4-FFF2-40B4-BE49-F238E27FC236}">
                <a16:creationId xmlns="" xmlns:a16="http://schemas.microsoft.com/office/drawing/2014/main" id="{D06FB5FD-D3E3-CE41-828B-9FCCF170BE43}"/>
              </a:ext>
            </a:extLst>
          </p:cNvPr>
          <p:cNvSpPr txBox="1"/>
          <p:nvPr/>
        </p:nvSpPr>
        <p:spPr>
          <a:xfrm>
            <a:off x="3018080" y="5428324"/>
            <a:ext cx="5153068" cy="523220"/>
          </a:xfrm>
          <a:prstGeom prst="rect">
            <a:avLst/>
          </a:prstGeom>
          <a:noFill/>
        </p:spPr>
        <p:txBody>
          <a:bodyPr wrap="square" rtlCol="0">
            <a:spAutoFit/>
          </a:bodyPr>
          <a:lstStyle/>
          <a:p>
            <a:pPr fontAlgn="base">
              <a:spcBef>
                <a:spcPts val="19"/>
              </a:spcBef>
              <a:spcAft>
                <a:spcPts val="19"/>
              </a:spcAft>
            </a:pPr>
            <a:r>
              <a:rPr lang="en-US" sz="2800" spc="100" dirty="0">
                <a:solidFill>
                  <a:schemeClr val="tx2">
                    <a:lumMod val="75000"/>
                  </a:schemeClr>
                </a:solidFill>
                <a:latin typeface="Cooper Black" panose="0208090404030B020404" pitchFamily="18" charset="0"/>
                <a:cs typeface="Arial" panose="020B0604020202020204" pitchFamily="34" charset="0"/>
              </a:rPr>
              <a:t>Day - </a:t>
            </a:r>
            <a:r>
              <a:rPr lang="en-US" sz="2800" spc="100" dirty="0" smtClean="0">
                <a:solidFill>
                  <a:schemeClr val="tx2">
                    <a:lumMod val="75000"/>
                  </a:schemeClr>
                </a:solidFill>
                <a:latin typeface="Cooper Black" panose="0208090404030B020404" pitchFamily="18" charset="0"/>
                <a:cs typeface="Arial" panose="020B0604020202020204" pitchFamily="34" charset="0"/>
              </a:rPr>
              <a:t>4.</a:t>
            </a:r>
            <a:endParaRPr lang="en-US" sz="2800" spc="100" dirty="0">
              <a:solidFill>
                <a:schemeClr val="tx2">
                  <a:lumMod val="75000"/>
                </a:schemeClr>
              </a:solidFill>
              <a:latin typeface="Cooper Black" panose="0208090404030B020404" pitchFamily="18" charset="0"/>
              <a:cs typeface="Arial" panose="020B0604020202020204" pitchFamily="34" charset="0"/>
            </a:endParaRPr>
          </a:p>
        </p:txBody>
      </p:sp>
    </p:spTree>
    <p:extLst>
      <p:ext uri="{BB962C8B-B14F-4D97-AF65-F5344CB8AC3E}">
        <p14:creationId xmlns:p14="http://schemas.microsoft.com/office/powerpoint/2010/main" val="2280876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Debug using Business User</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5"/>
          <a:stretch>
            <a:fillRect/>
          </a:stretch>
        </p:blipFill>
        <p:spPr>
          <a:xfrm>
            <a:off x="655321" y="1562292"/>
            <a:ext cx="3257356" cy="2228797"/>
          </a:xfrm>
          <a:prstGeom prst="rect">
            <a:avLst/>
          </a:prstGeom>
        </p:spPr>
      </p:pic>
      <p:pic>
        <p:nvPicPr>
          <p:cNvPr id="3" name="Picture 2"/>
          <p:cNvPicPr>
            <a:picLocks noChangeAspect="1"/>
          </p:cNvPicPr>
          <p:nvPr/>
        </p:nvPicPr>
        <p:blipFill>
          <a:blip r:embed="rId6"/>
          <a:stretch>
            <a:fillRect/>
          </a:stretch>
        </p:blipFill>
        <p:spPr>
          <a:xfrm>
            <a:off x="7435296" y="1014506"/>
            <a:ext cx="4148582" cy="2776583"/>
          </a:xfrm>
          <a:prstGeom prst="rect">
            <a:avLst/>
          </a:prstGeom>
        </p:spPr>
      </p:pic>
      <p:pic>
        <p:nvPicPr>
          <p:cNvPr id="4" name="Picture 3"/>
          <p:cNvPicPr>
            <a:picLocks noChangeAspect="1"/>
          </p:cNvPicPr>
          <p:nvPr/>
        </p:nvPicPr>
        <p:blipFill>
          <a:blip r:embed="rId7"/>
          <a:stretch>
            <a:fillRect/>
          </a:stretch>
        </p:blipFill>
        <p:spPr>
          <a:xfrm>
            <a:off x="3737230" y="3909333"/>
            <a:ext cx="4351782" cy="2772750"/>
          </a:xfrm>
          <a:prstGeom prst="rect">
            <a:avLst/>
          </a:prstGeom>
        </p:spPr>
      </p:pic>
      <p:sp>
        <p:nvSpPr>
          <p:cNvPr id="5" name="Rectangle 4"/>
          <p:cNvSpPr/>
          <p:nvPr/>
        </p:nvSpPr>
        <p:spPr>
          <a:xfrm>
            <a:off x="591821" y="1136049"/>
            <a:ext cx="2504853" cy="369332"/>
          </a:xfrm>
          <a:prstGeom prst="rect">
            <a:avLst/>
          </a:prstGeom>
        </p:spPr>
        <p:txBody>
          <a:bodyPr wrap="none">
            <a:spAutoFit/>
          </a:bodyPr>
          <a:lstStyle/>
          <a:p>
            <a:r>
              <a:rPr lang="en-US" dirty="0" smtClean="0"/>
              <a:t>Step 1. Go to Tcode SE38</a:t>
            </a:r>
            <a:endParaRPr lang="en-US" dirty="0"/>
          </a:p>
        </p:txBody>
      </p:sp>
      <p:sp>
        <p:nvSpPr>
          <p:cNvPr id="6" name="Chevron 5"/>
          <p:cNvSpPr/>
          <p:nvPr/>
        </p:nvSpPr>
        <p:spPr>
          <a:xfrm>
            <a:off x="5270500" y="2032000"/>
            <a:ext cx="889000" cy="8890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p:cNvSpPr/>
          <p:nvPr/>
        </p:nvSpPr>
        <p:spPr>
          <a:xfrm>
            <a:off x="657867" y="3926733"/>
            <a:ext cx="2910833" cy="646331"/>
          </a:xfrm>
          <a:prstGeom prst="rect">
            <a:avLst/>
          </a:prstGeom>
        </p:spPr>
        <p:txBody>
          <a:bodyPr wrap="square">
            <a:spAutoFit/>
          </a:bodyPr>
          <a:lstStyle/>
          <a:p>
            <a:r>
              <a:rPr lang="en-US" dirty="0" smtClean="0"/>
              <a:t>Step 2. Click </a:t>
            </a:r>
            <a:r>
              <a:rPr lang="en-US" dirty="0"/>
              <a:t>on </a:t>
            </a:r>
            <a:r>
              <a:rPr lang="en-US" dirty="0" smtClean="0"/>
              <a:t>Utilities &amp; go to Settings.</a:t>
            </a:r>
            <a:endParaRPr lang="en-US" dirty="0"/>
          </a:p>
        </p:txBody>
      </p:sp>
      <p:sp>
        <p:nvSpPr>
          <p:cNvPr id="18" name="Rectangle 17"/>
          <p:cNvSpPr/>
          <p:nvPr/>
        </p:nvSpPr>
        <p:spPr>
          <a:xfrm>
            <a:off x="8684267" y="3939433"/>
            <a:ext cx="2910833" cy="646331"/>
          </a:xfrm>
          <a:prstGeom prst="rect">
            <a:avLst/>
          </a:prstGeom>
        </p:spPr>
        <p:txBody>
          <a:bodyPr wrap="square">
            <a:spAutoFit/>
          </a:bodyPr>
          <a:lstStyle/>
          <a:p>
            <a:r>
              <a:rPr lang="en-US" dirty="0" smtClean="0"/>
              <a:t>Step 3. Click </a:t>
            </a:r>
            <a:r>
              <a:rPr lang="en-US" dirty="0"/>
              <a:t>on </a:t>
            </a:r>
            <a:r>
              <a:rPr lang="en-US" dirty="0" smtClean="0"/>
              <a:t>Debugging &amp; Select User.</a:t>
            </a:r>
            <a:endParaRPr lang="en-US" dirty="0"/>
          </a:p>
        </p:txBody>
      </p:sp>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131300" y="6548582"/>
            <a:ext cx="30473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40052674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Steps for Perform Debugging </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0" y="1134626"/>
            <a:ext cx="3827780" cy="1200329"/>
          </a:xfrm>
          <a:prstGeom prst="rect">
            <a:avLst/>
          </a:prstGeom>
        </p:spPr>
        <p:txBody>
          <a:bodyPr wrap="square">
            <a:spAutoFit/>
          </a:bodyPr>
          <a:lstStyle/>
          <a:p>
            <a:pPr>
              <a:buFont typeface="+mj-lt"/>
              <a:buAutoNum type="arabicPeriod"/>
            </a:pPr>
            <a:r>
              <a:rPr lang="en-US" dirty="0" smtClean="0">
                <a:solidFill>
                  <a:srgbClr val="202124"/>
                </a:solidFill>
              </a:rPr>
              <a:t>  Single </a:t>
            </a:r>
            <a:r>
              <a:rPr lang="en-US" dirty="0">
                <a:solidFill>
                  <a:srgbClr val="202124"/>
                </a:solidFill>
              </a:rPr>
              <a:t>step (the F5 key</a:t>
            </a:r>
            <a:r>
              <a:rPr lang="en-US" dirty="0" smtClean="0">
                <a:solidFill>
                  <a:srgbClr val="202124"/>
                </a:solidFill>
              </a:rPr>
              <a:t>). </a:t>
            </a:r>
            <a:endParaRPr lang="en-US" dirty="0">
              <a:solidFill>
                <a:srgbClr val="202124"/>
              </a:solidFill>
            </a:endParaRPr>
          </a:p>
          <a:p>
            <a:pPr>
              <a:buFont typeface="+mj-lt"/>
              <a:buAutoNum type="arabicPeriod"/>
            </a:pPr>
            <a:r>
              <a:rPr lang="en-US" dirty="0" smtClean="0">
                <a:solidFill>
                  <a:srgbClr val="202124"/>
                </a:solidFill>
              </a:rPr>
              <a:t>  Execute </a:t>
            </a:r>
            <a:r>
              <a:rPr lang="en-US" dirty="0">
                <a:solidFill>
                  <a:srgbClr val="202124"/>
                </a:solidFill>
              </a:rPr>
              <a:t>(the F6 key</a:t>
            </a:r>
            <a:r>
              <a:rPr lang="en-US" dirty="0" smtClean="0">
                <a:solidFill>
                  <a:srgbClr val="202124"/>
                </a:solidFill>
              </a:rPr>
              <a:t>).</a:t>
            </a:r>
            <a:endParaRPr lang="en-US" dirty="0">
              <a:solidFill>
                <a:srgbClr val="202124"/>
              </a:solidFill>
            </a:endParaRPr>
          </a:p>
          <a:p>
            <a:pPr>
              <a:buFont typeface="+mj-lt"/>
              <a:buAutoNum type="arabicPeriod"/>
            </a:pPr>
            <a:r>
              <a:rPr lang="en-US" dirty="0" smtClean="0">
                <a:solidFill>
                  <a:srgbClr val="202124"/>
                </a:solidFill>
              </a:rPr>
              <a:t>  Return </a:t>
            </a:r>
            <a:r>
              <a:rPr lang="en-US" dirty="0">
                <a:solidFill>
                  <a:srgbClr val="202124"/>
                </a:solidFill>
              </a:rPr>
              <a:t>(the F7 key</a:t>
            </a:r>
            <a:r>
              <a:rPr lang="en-US" dirty="0" smtClean="0">
                <a:solidFill>
                  <a:srgbClr val="202124"/>
                </a:solidFill>
              </a:rPr>
              <a:t>).</a:t>
            </a:r>
            <a:endParaRPr lang="en-US" dirty="0">
              <a:solidFill>
                <a:srgbClr val="202124"/>
              </a:solidFill>
            </a:endParaRPr>
          </a:p>
          <a:p>
            <a:pPr>
              <a:buFont typeface="+mj-lt"/>
              <a:buAutoNum type="arabicPeriod"/>
            </a:pPr>
            <a:r>
              <a:rPr lang="en-US" dirty="0" smtClean="0">
                <a:solidFill>
                  <a:srgbClr val="202124"/>
                </a:solidFill>
              </a:rPr>
              <a:t>  Run/Continue </a:t>
            </a:r>
            <a:r>
              <a:rPr lang="en-US" dirty="0">
                <a:solidFill>
                  <a:srgbClr val="202124"/>
                </a:solidFill>
              </a:rPr>
              <a:t>(the F8 key).</a:t>
            </a:r>
            <a:endParaRPr lang="en-US" b="0" i="0" dirty="0">
              <a:solidFill>
                <a:srgbClr val="202124"/>
              </a:solidFill>
              <a:effectLst/>
            </a:endParaRPr>
          </a:p>
        </p:txBody>
      </p:sp>
      <p:pic>
        <p:nvPicPr>
          <p:cNvPr id="3" name="Picture 2"/>
          <p:cNvPicPr>
            <a:picLocks noChangeAspect="1"/>
          </p:cNvPicPr>
          <p:nvPr/>
        </p:nvPicPr>
        <p:blipFill>
          <a:blip r:embed="rId5"/>
          <a:stretch>
            <a:fillRect/>
          </a:stretch>
        </p:blipFill>
        <p:spPr>
          <a:xfrm>
            <a:off x="6203953" y="1148648"/>
            <a:ext cx="5535038" cy="3097327"/>
          </a:xfrm>
          <a:prstGeom prst="rect">
            <a:avLst/>
          </a:prstGeom>
        </p:spPr>
      </p:pic>
      <p:pic>
        <p:nvPicPr>
          <p:cNvPr id="4" name="Picture 3"/>
          <p:cNvPicPr>
            <a:picLocks noChangeAspect="1"/>
          </p:cNvPicPr>
          <p:nvPr/>
        </p:nvPicPr>
        <p:blipFill>
          <a:blip r:embed="rId6"/>
          <a:stretch>
            <a:fillRect/>
          </a:stretch>
        </p:blipFill>
        <p:spPr>
          <a:xfrm>
            <a:off x="655319" y="2552753"/>
            <a:ext cx="4700397" cy="4236442"/>
          </a:xfrm>
          <a:prstGeom prst="rect">
            <a:avLst/>
          </a:prstGeom>
        </p:spPr>
      </p:pic>
      <p:sp>
        <p:nvSpPr>
          <p:cNvPr id="5" name="Rectangle 4"/>
          <p:cNvSpPr/>
          <p:nvPr/>
        </p:nvSpPr>
        <p:spPr>
          <a:xfrm>
            <a:off x="7350469" y="4258574"/>
            <a:ext cx="2569934" cy="369332"/>
          </a:xfrm>
          <a:prstGeom prst="rect">
            <a:avLst/>
          </a:prstGeom>
        </p:spPr>
        <p:txBody>
          <a:bodyPr wrap="none">
            <a:spAutoFit/>
          </a:bodyPr>
          <a:lstStyle/>
          <a:p>
            <a:r>
              <a:rPr lang="en-US" dirty="0" smtClean="0">
                <a:solidFill>
                  <a:srgbClr val="202124"/>
                </a:solidFill>
              </a:rPr>
              <a:t>Assign External Debugger</a:t>
            </a:r>
            <a:endParaRPr lang="en-US" dirty="0"/>
          </a:p>
        </p:txBody>
      </p:sp>
      <p:sp>
        <p:nvSpPr>
          <p:cNvPr id="7" name="Chevron 6"/>
          <p:cNvSpPr/>
          <p:nvPr/>
        </p:nvSpPr>
        <p:spPr>
          <a:xfrm rot="-10800000">
            <a:off x="5459832" y="3257637"/>
            <a:ext cx="614633" cy="59684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131300" y="6548582"/>
            <a:ext cx="30473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7109872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solidFill>
                  <a:prstClr val="black"/>
                </a:solidFill>
                <a:latin typeface="Cooper Black" panose="0208090404030B020404" pitchFamily="18" charset="0"/>
              </a:rPr>
              <a:t>Building </a:t>
            </a:r>
            <a:r>
              <a:rPr lang="en-IN" sz="3600" dirty="0" smtClean="0">
                <a:solidFill>
                  <a:prstClr val="black"/>
                </a:solidFill>
                <a:latin typeface="Cooper Black" panose="0208090404030B020404" pitchFamily="18" charset="0"/>
              </a:rPr>
              <a:t>Supplier Entity Type </a:t>
            </a:r>
            <a:endParaRPr lang="en-IN" sz="3600" dirty="0">
              <a:solidFill>
                <a:prstClr val="black"/>
              </a:solidFill>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2" name="Picture 1"/>
          <p:cNvPicPr>
            <a:picLocks noChangeAspect="1"/>
          </p:cNvPicPr>
          <p:nvPr/>
        </p:nvPicPr>
        <p:blipFill>
          <a:blip r:embed="rId5"/>
          <a:stretch>
            <a:fillRect/>
          </a:stretch>
        </p:blipFill>
        <p:spPr>
          <a:xfrm>
            <a:off x="655320" y="1602524"/>
            <a:ext cx="9866919" cy="3547917"/>
          </a:xfrm>
          <a:prstGeom prst="rect">
            <a:avLst/>
          </a:prstGeom>
        </p:spPr>
      </p:pic>
      <p:sp>
        <p:nvSpPr>
          <p:cNvPr id="16" name="TextBox 15">
            <a:extLst>
              <a:ext uri="{FF2B5EF4-FFF2-40B4-BE49-F238E27FC236}">
                <a16:creationId xmlns:a16="http://schemas.microsoft.com/office/drawing/2014/main" xmlns="" id="{5C430C02-DD67-4E7F-81BC-3FE9A4559CC3}"/>
              </a:ext>
            </a:extLst>
          </p:cNvPr>
          <p:cNvSpPr txBox="1"/>
          <p:nvPr/>
        </p:nvSpPr>
        <p:spPr>
          <a:xfrm>
            <a:off x="706264" y="1064821"/>
            <a:ext cx="8894619" cy="369332"/>
          </a:xfrm>
          <a:prstGeom prst="rect">
            <a:avLst/>
          </a:prstGeom>
          <a:noFill/>
        </p:spPr>
        <p:txBody>
          <a:bodyPr wrap="square" rtlCol="0">
            <a:spAutoFit/>
          </a:bodyPr>
          <a:lstStyle/>
          <a:p>
            <a:pPr>
              <a:defRPr/>
            </a:pPr>
            <a:r>
              <a:rPr lang="en-US" dirty="0" smtClean="0">
                <a:solidFill>
                  <a:prstClr val="black"/>
                </a:solidFill>
                <a:latin typeface="Calibri" panose="020F0502020204030204"/>
                <a:cs typeface="Calibri" panose="020F0502020204030204" pitchFamily="34" charset="0"/>
              </a:rPr>
              <a:t>Properties for Supplier Entity</a:t>
            </a:r>
            <a:r>
              <a:rPr kumimoji="0" lang="en-US" sz="1800" i="0" u="none" strike="noStrike" kern="1200" cap="none" spc="0" normalizeH="0" baseline="0" noProof="0" dirty="0" smtClean="0">
                <a:ln>
                  <a:noFill/>
                </a:ln>
                <a:solidFill>
                  <a:prstClr val="black"/>
                </a:solidFill>
                <a:effectLst/>
                <a:uLnTx/>
                <a:uFillTx/>
                <a:latin typeface="Calibri" panose="020F0502020204030204"/>
                <a:ea typeface="+mn-ea"/>
                <a:cs typeface="Calibri" panose="020F0502020204030204" pitchFamily="34" charset="0"/>
              </a:rPr>
              <a:t>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131300" y="6548582"/>
            <a:ext cx="30473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22536254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solidFill>
                  <a:prstClr val="black"/>
                </a:solidFill>
                <a:latin typeface="Cooper Black" panose="0208090404030B020404" pitchFamily="18" charset="0"/>
              </a:rPr>
              <a:t>Building </a:t>
            </a:r>
            <a:r>
              <a:rPr lang="en-IN" sz="3600" dirty="0" smtClean="0">
                <a:solidFill>
                  <a:prstClr val="black"/>
                </a:solidFill>
                <a:latin typeface="Cooper Black" panose="0208090404030B020404" pitchFamily="18" charset="0"/>
              </a:rPr>
              <a:t>Get EntitySet </a:t>
            </a:r>
            <a:r>
              <a:rPr lang="en-IN" sz="3600" dirty="0">
                <a:solidFill>
                  <a:prstClr val="black"/>
                </a:solidFill>
                <a:latin typeface="Cooper Black" panose="0208090404030B020404" pitchFamily="18" charset="0"/>
              </a:rPr>
              <a:t>Method</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7" name="TextBox 16">
            <a:extLst>
              <a:ext uri="{FF2B5EF4-FFF2-40B4-BE49-F238E27FC236}">
                <a16:creationId xmlns:a16="http://schemas.microsoft.com/office/drawing/2014/main" xmlns="" id="{5C430C02-DD67-4E7F-81BC-3FE9A4559CC3}"/>
              </a:ext>
            </a:extLst>
          </p:cNvPr>
          <p:cNvSpPr txBox="1"/>
          <p:nvPr/>
        </p:nvSpPr>
        <p:spPr>
          <a:xfrm>
            <a:off x="706264" y="1064821"/>
            <a:ext cx="8894619" cy="369332"/>
          </a:xfrm>
          <a:prstGeom prst="rect">
            <a:avLst/>
          </a:prstGeom>
          <a:noFill/>
        </p:spPr>
        <p:txBody>
          <a:bodyPr wrap="square" rtlCol="0">
            <a:spAutoFit/>
          </a:bodyPr>
          <a:lstStyle/>
          <a:p>
            <a:pP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of over service and redefine the method  </a:t>
            </a:r>
            <a:r>
              <a:rPr lang="en-US" dirty="0" smtClean="0">
                <a:solidFill>
                  <a:prstClr val="black"/>
                </a:solidFill>
                <a:latin typeface="Calibri" panose="020F0502020204030204"/>
                <a:cs typeface="Calibri" panose="020F0502020204030204" pitchFamily="34" charset="0"/>
              </a:rPr>
              <a:t>SUPPLIER</a:t>
            </a:r>
            <a:r>
              <a:rPr kumimoji="0" lang="en-US" sz="1800" i="0" u="none" strike="noStrike" kern="1200" cap="none" spc="0" normalizeH="0" baseline="0" noProof="0" dirty="0" smtClean="0">
                <a:ln>
                  <a:noFill/>
                </a:ln>
                <a:solidFill>
                  <a:prstClr val="black"/>
                </a:solidFill>
                <a:effectLst/>
                <a:uLnTx/>
                <a:uFillTx/>
                <a:latin typeface="Calibri" panose="020F0502020204030204"/>
                <a:ea typeface="+mn-ea"/>
                <a:cs typeface="Calibri" panose="020F0502020204030204" pitchFamily="34" charset="0"/>
              </a:rPr>
              <a:t>SET_GET_ENTITYSET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2" name="Picture 1">
            <a:hlinkClick r:id="rId5"/>
          </p:cNvPr>
          <p:cNvPicPr>
            <a:picLocks noChangeAspect="1"/>
          </p:cNvPicPr>
          <p:nvPr/>
        </p:nvPicPr>
        <p:blipFill>
          <a:blip r:embed="rId6"/>
          <a:stretch>
            <a:fillRect/>
          </a:stretch>
        </p:blipFill>
        <p:spPr>
          <a:xfrm>
            <a:off x="718964" y="1458464"/>
            <a:ext cx="6142857" cy="4971429"/>
          </a:xfrm>
          <a:prstGeom prst="rect">
            <a:avLst/>
          </a:prstGeom>
        </p:spPr>
      </p:pic>
      <p:sp>
        <p:nvSpPr>
          <p:cNvPr id="18" name="TextBox 17">
            <a:extLst>
              <a:ext uri="{FF2B5EF4-FFF2-40B4-BE49-F238E27FC236}">
                <a16:creationId xmlns:a16="http://schemas.microsoft.com/office/drawing/2014/main" xmlns="" id="{8165F807-9779-447C-A4FC-40A2A9E7A837}"/>
              </a:ext>
            </a:extLst>
          </p:cNvPr>
          <p:cNvSpPr txBox="1"/>
          <p:nvPr/>
        </p:nvSpPr>
        <p:spPr>
          <a:xfrm>
            <a:off x="1588" y="6488668"/>
            <a:ext cx="5163127" cy="369332"/>
          </a:xfrm>
          <a:prstGeom prst="rect">
            <a:avLst/>
          </a:prstGeom>
          <a:noFill/>
        </p:spPr>
        <p:txBody>
          <a:bodyPr wrap="square" rtlCol="0">
            <a:spAutoFit/>
          </a:bodyPr>
          <a:lstStyle/>
          <a:p>
            <a:r>
              <a:rPr lang="en-US" dirty="0"/>
              <a:t>Note: Click on the image to get Complete code.</a:t>
            </a:r>
            <a:endParaRPr lang="en-IN" dirty="0"/>
          </a:p>
        </p:txBody>
      </p:sp>
      <p:sp>
        <p:nvSpPr>
          <p:cNvPr id="16" name="Footer Placeholder 45">
            <a:extLst>
              <a:ext uri="{FF2B5EF4-FFF2-40B4-BE49-F238E27FC236}">
                <a16:creationId xmlns="" xmlns:a16="http://schemas.microsoft.com/office/drawing/2014/main" id="{90E33047-DFF5-4690-8905-31E4C115EFDC}"/>
              </a:ext>
            </a:extLst>
          </p:cNvPr>
          <p:cNvSpPr txBox="1">
            <a:spLocks/>
          </p:cNvSpPr>
          <p:nvPr/>
        </p:nvSpPr>
        <p:spPr>
          <a:xfrm>
            <a:off x="9131300" y="6548582"/>
            <a:ext cx="30473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7432173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 xmlns:a16="http://schemas.microsoft.com/office/drawing/2014/main"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3860545"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Break</a:t>
            </a:r>
          </a:p>
        </p:txBody>
      </p:sp>
      <p:pic>
        <p:nvPicPr>
          <p:cNvPr id="9" name="Picture Placeholder 8">
            <a:extLst>
              <a:ext uri="{FF2B5EF4-FFF2-40B4-BE49-F238E27FC236}">
                <a16:creationId xmlns=""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76831" y="0"/>
            <a:ext cx="7601295" cy="6858000"/>
          </a:xfrm>
        </p:spPr>
      </p:pic>
      <p:sp>
        <p:nvSpPr>
          <p:cNvPr id="2" name="Rectangle 1">
            <a:extLst>
              <a:ext uri="{FF2B5EF4-FFF2-40B4-BE49-F238E27FC236}">
                <a16:creationId xmlns="" xmlns:a16="http://schemas.microsoft.com/office/drawing/2014/main" id="{4BFBF5BE-EB29-0A45-93D9-360EDBB07ED9}"/>
              </a:ext>
            </a:extLst>
          </p:cNvPr>
          <p:cNvSpPr/>
          <p:nvPr/>
        </p:nvSpPr>
        <p:spPr>
          <a:xfrm flipH="1">
            <a:off x="45895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886819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What is Association ?</a:t>
            </a:r>
            <a:endParaRPr lang="en-IN" sz="3600" dirty="0">
              <a:latin typeface="Cooper Black" panose="0208090404030B020404" pitchFamily="18" charset="0"/>
            </a:endParaRPr>
          </a:p>
        </p:txBody>
      </p:sp>
      <p:sp>
        <p:nvSpPr>
          <p:cNvPr id="2" name="Rectangle 1"/>
          <p:cNvSpPr/>
          <p:nvPr/>
        </p:nvSpPr>
        <p:spPr>
          <a:xfrm>
            <a:off x="655320" y="1136049"/>
            <a:ext cx="10725357" cy="1477328"/>
          </a:xfrm>
          <a:prstGeom prst="rect">
            <a:avLst/>
          </a:prstGeom>
        </p:spPr>
        <p:txBody>
          <a:bodyPr wrap="square">
            <a:spAutoFit/>
          </a:bodyPr>
          <a:lstStyle/>
          <a:p>
            <a:pPr algn="just"/>
            <a:r>
              <a:rPr lang="en-US" dirty="0"/>
              <a:t>You can define associations between entities to express relationships between entities. With associations it is possible to reflect foreign key constraints on database tables, hierarchies and other relations between database objects. </a:t>
            </a:r>
            <a:r>
              <a:rPr lang="en-US" dirty="0" smtClean="0"/>
              <a:t>OSDL( Open </a:t>
            </a:r>
            <a:r>
              <a:rPr lang="en-US" dirty="0"/>
              <a:t>Source Development </a:t>
            </a:r>
            <a:r>
              <a:rPr lang="en-US" dirty="0" smtClean="0"/>
              <a:t>Labs ) </a:t>
            </a:r>
            <a:r>
              <a:rPr lang="en-US" dirty="0"/>
              <a:t>supports simple associations, where the information about the relationship is stored in one of the participating entities, and complex associations, where the relationship information is stored in a separate association table.</a:t>
            </a:r>
          </a:p>
        </p:txBody>
      </p:sp>
      <p:sp>
        <p:nvSpPr>
          <p:cNvPr id="16" name="TextBox 15">
            <a:extLst>
              <a:ext uri="{FF2B5EF4-FFF2-40B4-BE49-F238E27FC236}">
                <a16:creationId xmlns:a16="http://schemas.microsoft.com/office/drawing/2014/main" xmlns="" id="{5C430C02-DD67-4E7F-81BC-3FE9A4559CC3}"/>
              </a:ext>
            </a:extLst>
          </p:cNvPr>
          <p:cNvSpPr txBox="1"/>
          <p:nvPr/>
        </p:nvSpPr>
        <p:spPr>
          <a:xfrm>
            <a:off x="673892" y="3046838"/>
            <a:ext cx="8894619"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Associations are relationship Between entities.</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At database level we have foreign key relationship and same is reflected at odata level.</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Once a association is created only then we can create  navigation property.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 </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9" name="Footer Placeholder 45">
            <a:extLst>
              <a:ext uri="{FF2B5EF4-FFF2-40B4-BE49-F238E27FC236}">
                <a16:creationId xmlns="" xmlns:a16="http://schemas.microsoft.com/office/drawing/2014/main" id="{90E33047-DFF5-4690-8905-31E4C115EFDC}"/>
              </a:ext>
            </a:extLst>
          </p:cNvPr>
          <p:cNvSpPr txBox="1">
            <a:spLocks/>
          </p:cNvSpPr>
          <p:nvPr/>
        </p:nvSpPr>
        <p:spPr>
          <a:xfrm>
            <a:off x="9131300" y="6548582"/>
            <a:ext cx="30473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20539683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Why we need Association</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5" name="Rectangle 4"/>
          <p:cNvSpPr/>
          <p:nvPr/>
        </p:nvSpPr>
        <p:spPr>
          <a:xfrm>
            <a:off x="655320" y="1110407"/>
            <a:ext cx="10725357" cy="2308324"/>
          </a:xfrm>
          <a:prstGeom prst="rect">
            <a:avLst/>
          </a:prstGeom>
        </p:spPr>
        <p:txBody>
          <a:bodyPr wrap="square">
            <a:spAutoFit/>
          </a:bodyPr>
          <a:lstStyle/>
          <a:p>
            <a:pPr algn="just"/>
            <a:r>
              <a:rPr lang="en-US" dirty="0">
                <a:solidFill>
                  <a:srgbClr val="202124"/>
                </a:solidFill>
              </a:rPr>
              <a:t>we understood the basic operation performed in OData service. invoked by $expand. Let's see what is meant by association and navigation property. Associations </a:t>
            </a:r>
            <a:r>
              <a:rPr lang="en-US" b="1" dirty="0">
                <a:solidFill>
                  <a:srgbClr val="202124"/>
                </a:solidFill>
              </a:rPr>
              <a:t>define the relationship between two or more Entity Types</a:t>
            </a:r>
            <a:r>
              <a:rPr lang="en-US" dirty="0">
                <a:solidFill>
                  <a:srgbClr val="202124"/>
                </a:solidFill>
              </a:rPr>
              <a:t> (for example, Employee </a:t>
            </a:r>
            <a:r>
              <a:rPr lang="en-US" dirty="0" smtClean="0">
                <a:solidFill>
                  <a:srgbClr val="202124"/>
                </a:solidFill>
              </a:rPr>
              <a:t>Works For </a:t>
            </a:r>
            <a:r>
              <a:rPr lang="en-US" dirty="0">
                <a:solidFill>
                  <a:srgbClr val="202124"/>
                </a:solidFill>
              </a:rPr>
              <a:t>Department</a:t>
            </a:r>
            <a:r>
              <a:rPr lang="en-US" dirty="0" smtClean="0">
                <a:solidFill>
                  <a:srgbClr val="202124"/>
                </a:solidFill>
              </a:rPr>
              <a:t>).</a:t>
            </a:r>
          </a:p>
          <a:p>
            <a:pPr algn="just"/>
            <a:endParaRPr lang="en-US" dirty="0">
              <a:solidFill>
                <a:srgbClr val="202124"/>
              </a:solidFill>
            </a:endParaRPr>
          </a:p>
          <a:p>
            <a:pPr algn="just"/>
            <a:endParaRPr lang="en-US" dirty="0" smtClean="0">
              <a:solidFill>
                <a:srgbClr val="202124"/>
              </a:solidFill>
            </a:endParaRPr>
          </a:p>
          <a:p>
            <a:pPr algn="just"/>
            <a:endParaRPr lang="en-US" dirty="0">
              <a:solidFill>
                <a:srgbClr val="202124"/>
              </a:solidFill>
            </a:endParaRPr>
          </a:p>
          <a:p>
            <a:pPr algn="just"/>
            <a:endParaRPr lang="en-US" dirty="0" smtClean="0">
              <a:solidFill>
                <a:srgbClr val="202124"/>
              </a:solidFill>
            </a:endParaRPr>
          </a:p>
          <a:p>
            <a:pPr algn="just"/>
            <a:r>
              <a:rPr lang="en-US" dirty="0" smtClean="0">
                <a:solidFill>
                  <a:srgbClr val="202124"/>
                </a:solidFill>
              </a:rPr>
              <a:t>Association Between Product and Supplier.</a:t>
            </a:r>
            <a:endParaRPr lang="en-US" dirty="0"/>
          </a:p>
        </p:txBody>
      </p:sp>
      <p:sp>
        <p:nvSpPr>
          <p:cNvPr id="16" name="TextBox 15">
            <a:extLst>
              <a:ext uri="{FF2B5EF4-FFF2-40B4-BE49-F238E27FC236}">
                <a16:creationId xmlns="" xmlns:a16="http://schemas.microsoft.com/office/drawing/2014/main" id="{414875D0-394E-4AF2-A3E5-0E3479FCA849}"/>
              </a:ext>
            </a:extLst>
          </p:cNvPr>
          <p:cNvSpPr txBox="1"/>
          <p:nvPr/>
        </p:nvSpPr>
        <p:spPr>
          <a:xfrm>
            <a:off x="1024188" y="5168005"/>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7" name="TextBox 16">
            <a:extLst>
              <a:ext uri="{FF2B5EF4-FFF2-40B4-BE49-F238E27FC236}">
                <a16:creationId xmlns="" xmlns:a16="http://schemas.microsoft.com/office/drawing/2014/main" id="{B7179A51-5460-4ADA-9A06-1ABE87F06D1D}"/>
              </a:ext>
            </a:extLst>
          </p:cNvPr>
          <p:cNvSpPr txBox="1"/>
          <p:nvPr/>
        </p:nvSpPr>
        <p:spPr>
          <a:xfrm>
            <a:off x="1024188" y="3808652"/>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8" name="Rectangle 17">
            <a:extLst>
              <a:ext uri="{FF2B5EF4-FFF2-40B4-BE49-F238E27FC236}">
                <a16:creationId xmlns:a16="http://schemas.microsoft.com/office/drawing/2014/main" xmlns="" id="{37F273CF-F0EA-457A-B235-FCBF9A6449E5}"/>
              </a:ext>
            </a:extLst>
          </p:cNvPr>
          <p:cNvSpPr/>
          <p:nvPr/>
        </p:nvSpPr>
        <p:spPr>
          <a:xfrm>
            <a:off x="801737" y="3814705"/>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20" name="Rectangle 19">
            <a:extLst>
              <a:ext uri="{FF2B5EF4-FFF2-40B4-BE49-F238E27FC236}">
                <a16:creationId xmlns:a16="http://schemas.microsoft.com/office/drawing/2014/main" xmlns="" id="{334135F6-876C-433A-9773-1EFE1E8C89CD}"/>
              </a:ext>
            </a:extLst>
          </p:cNvPr>
          <p:cNvSpPr/>
          <p:nvPr/>
        </p:nvSpPr>
        <p:spPr>
          <a:xfrm>
            <a:off x="5770289" y="3814705"/>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a:t>
            </a:r>
          </a:p>
        </p:txBody>
      </p:sp>
      <p:cxnSp>
        <p:nvCxnSpPr>
          <p:cNvPr id="23" name="Straight Connector 22">
            <a:extLst>
              <a:ext uri="{FF2B5EF4-FFF2-40B4-BE49-F238E27FC236}">
                <a16:creationId xmlns:a16="http://schemas.microsoft.com/office/drawing/2014/main" xmlns="" id="{920620FA-46C1-4327-AD82-17A97AD0894D}"/>
              </a:ext>
            </a:extLst>
          </p:cNvPr>
          <p:cNvCxnSpPr>
            <a:stCxn id="18" idx="3"/>
            <a:endCxn id="20" idx="1"/>
          </p:cNvCxnSpPr>
          <p:nvPr/>
        </p:nvCxnSpPr>
        <p:spPr>
          <a:xfrm>
            <a:off x="3490130" y="4487627"/>
            <a:ext cx="228015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6F8A1AF4-7BBC-4ACF-9957-33ED351535EB}"/>
              </a:ext>
            </a:extLst>
          </p:cNvPr>
          <p:cNvSpPr txBox="1"/>
          <p:nvPr/>
        </p:nvSpPr>
        <p:spPr>
          <a:xfrm>
            <a:off x="3490130" y="4119525"/>
            <a:ext cx="2531431" cy="369332"/>
          </a:xfrm>
          <a:prstGeom prst="rect">
            <a:avLst/>
          </a:prstGeom>
          <a:noFill/>
        </p:spPr>
        <p:txBody>
          <a:bodyPr wrap="square" rtlCol="0">
            <a:spAutoFit/>
          </a:bodyPr>
          <a:lstStyle/>
          <a:p>
            <a:r>
              <a:rPr lang="en-US" dirty="0"/>
              <a:t>1            relation        1</a:t>
            </a:r>
          </a:p>
        </p:txBody>
      </p:sp>
      <p:sp>
        <p:nvSpPr>
          <p:cNvPr id="26" name="Rectangle 25">
            <a:extLst>
              <a:ext uri="{FF2B5EF4-FFF2-40B4-BE49-F238E27FC236}">
                <a16:creationId xmlns:a16="http://schemas.microsoft.com/office/drawing/2014/main" xmlns="" id="{8F5717AE-253E-4A7C-B620-EE3AA6787F26}"/>
              </a:ext>
            </a:extLst>
          </p:cNvPr>
          <p:cNvSpPr/>
          <p:nvPr/>
        </p:nvSpPr>
        <p:spPr>
          <a:xfrm>
            <a:off x="3022536" y="4958720"/>
            <a:ext cx="1008148" cy="53828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nav</a:t>
            </a:r>
          </a:p>
        </p:txBody>
      </p:sp>
      <p:pic>
        <p:nvPicPr>
          <p:cNvPr id="27" name="Picture 26">
            <a:extLst>
              <a:ext uri="{FF2B5EF4-FFF2-40B4-BE49-F238E27FC236}">
                <a16:creationId xmlns:a16="http://schemas.microsoft.com/office/drawing/2014/main" xmlns="" id="{C4DB4A8D-19C8-47B6-A64D-332712A6C618}"/>
              </a:ext>
            </a:extLst>
          </p:cNvPr>
          <p:cNvPicPr>
            <a:picLocks noChangeAspect="1"/>
          </p:cNvPicPr>
          <p:nvPr/>
        </p:nvPicPr>
        <p:blipFill>
          <a:blip r:embed="rId5"/>
          <a:stretch>
            <a:fillRect/>
          </a:stretch>
        </p:blipFill>
        <p:spPr>
          <a:xfrm>
            <a:off x="9040238" y="2218158"/>
            <a:ext cx="2954107" cy="3559625"/>
          </a:xfrm>
          <a:prstGeom prst="rect">
            <a:avLst/>
          </a:prstGeom>
        </p:spPr>
      </p:pic>
      <p:sp>
        <p:nvSpPr>
          <p:cNvPr id="19" name="Footer Placeholder 45">
            <a:extLst>
              <a:ext uri="{FF2B5EF4-FFF2-40B4-BE49-F238E27FC236}">
                <a16:creationId xmlns="" xmlns:a16="http://schemas.microsoft.com/office/drawing/2014/main" id="{90E33047-DFF5-4690-8905-31E4C115EFDC}"/>
              </a:ext>
            </a:extLst>
          </p:cNvPr>
          <p:cNvSpPr txBox="1">
            <a:spLocks/>
          </p:cNvSpPr>
          <p:nvPr/>
        </p:nvSpPr>
        <p:spPr>
          <a:xfrm>
            <a:off x="9131300" y="6548582"/>
            <a:ext cx="30473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15141795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Steps for Creating Association</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725404" y="1092906"/>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Step:1 </a:t>
            </a:r>
            <a:r>
              <a:rPr lang="en-US" dirty="0">
                <a:solidFill>
                  <a:prstClr val="black"/>
                </a:solidFill>
                <a:latin typeface="Calibri" panose="020F0502020204030204"/>
              </a:rPr>
              <a:t>Right Click on Association and click on create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6" name="Picture 15">
            <a:extLst>
              <a:ext uri="{FF2B5EF4-FFF2-40B4-BE49-F238E27FC236}">
                <a16:creationId xmlns:a16="http://schemas.microsoft.com/office/drawing/2014/main" xmlns="" id="{1EE1A041-569E-4F42-AE08-F485C17AE310}"/>
              </a:ext>
            </a:extLst>
          </p:cNvPr>
          <p:cNvPicPr>
            <a:picLocks noChangeAspect="1"/>
          </p:cNvPicPr>
          <p:nvPr/>
        </p:nvPicPr>
        <p:blipFill>
          <a:blip r:embed="rId5"/>
          <a:stretch>
            <a:fillRect/>
          </a:stretch>
        </p:blipFill>
        <p:spPr>
          <a:xfrm>
            <a:off x="348439" y="1803987"/>
            <a:ext cx="2720576" cy="2202371"/>
          </a:xfrm>
          <a:prstGeom prst="rect">
            <a:avLst/>
          </a:prstGeom>
        </p:spPr>
      </p:pic>
      <p:pic>
        <p:nvPicPr>
          <p:cNvPr id="17" name="Picture 16">
            <a:extLst>
              <a:ext uri="{FF2B5EF4-FFF2-40B4-BE49-F238E27FC236}">
                <a16:creationId xmlns:a16="http://schemas.microsoft.com/office/drawing/2014/main" xmlns="" id="{A055FA6D-FB49-4F83-A68B-161432995A22}"/>
              </a:ext>
            </a:extLst>
          </p:cNvPr>
          <p:cNvPicPr>
            <a:picLocks noChangeAspect="1"/>
          </p:cNvPicPr>
          <p:nvPr/>
        </p:nvPicPr>
        <p:blipFill>
          <a:blip r:embed="rId6"/>
          <a:stretch>
            <a:fillRect/>
          </a:stretch>
        </p:blipFill>
        <p:spPr>
          <a:xfrm>
            <a:off x="3791087" y="1803987"/>
            <a:ext cx="3508352" cy="2294807"/>
          </a:xfrm>
          <a:prstGeom prst="rect">
            <a:avLst/>
          </a:prstGeom>
        </p:spPr>
      </p:pic>
      <p:pic>
        <p:nvPicPr>
          <p:cNvPr id="18" name="Picture 17">
            <a:extLst>
              <a:ext uri="{FF2B5EF4-FFF2-40B4-BE49-F238E27FC236}">
                <a16:creationId xmlns:a16="http://schemas.microsoft.com/office/drawing/2014/main" xmlns="" id="{E272CDDA-3374-4821-BF98-31B2DBEE1495}"/>
              </a:ext>
            </a:extLst>
          </p:cNvPr>
          <p:cNvPicPr>
            <a:picLocks noChangeAspect="1"/>
          </p:cNvPicPr>
          <p:nvPr/>
        </p:nvPicPr>
        <p:blipFill>
          <a:blip r:embed="rId7"/>
          <a:stretch>
            <a:fillRect/>
          </a:stretch>
        </p:blipFill>
        <p:spPr>
          <a:xfrm>
            <a:off x="8021512" y="1803987"/>
            <a:ext cx="3532260" cy="2294807"/>
          </a:xfrm>
          <a:prstGeom prst="rect">
            <a:avLst/>
          </a:prstGeom>
        </p:spPr>
      </p:pic>
      <p:pic>
        <p:nvPicPr>
          <p:cNvPr id="20" name="Picture 2">
            <a:extLst>
              <a:ext uri="{FF2B5EF4-FFF2-40B4-BE49-F238E27FC236}">
                <a16:creationId xmlns:a16="http://schemas.microsoft.com/office/drawing/2014/main" xmlns="" id="{39EB320C-5535-4CFA-AEA0-588640377E5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91087" y="4382760"/>
            <a:ext cx="3626427" cy="2359007"/>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Right 11">
            <a:extLst>
              <a:ext uri="{FF2B5EF4-FFF2-40B4-BE49-F238E27FC236}">
                <a16:creationId xmlns:a16="http://schemas.microsoft.com/office/drawing/2014/main" xmlns="" id="{6389BCC9-6E0C-4B7B-8DE1-8CF80296141D}"/>
              </a:ext>
            </a:extLst>
          </p:cNvPr>
          <p:cNvSpPr/>
          <p:nvPr/>
        </p:nvSpPr>
        <p:spPr>
          <a:xfrm>
            <a:off x="3069015" y="2797840"/>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13">
            <a:extLst>
              <a:ext uri="{FF2B5EF4-FFF2-40B4-BE49-F238E27FC236}">
                <a16:creationId xmlns:a16="http://schemas.microsoft.com/office/drawing/2014/main" xmlns="" id="{783791DE-E7E6-447C-8393-6E3F88EE8454}"/>
              </a:ext>
            </a:extLst>
          </p:cNvPr>
          <p:cNvSpPr/>
          <p:nvPr/>
        </p:nvSpPr>
        <p:spPr>
          <a:xfrm>
            <a:off x="7299439" y="2797840"/>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Connector: Elbow 14">
            <a:extLst>
              <a:ext uri="{FF2B5EF4-FFF2-40B4-BE49-F238E27FC236}">
                <a16:creationId xmlns:a16="http://schemas.microsoft.com/office/drawing/2014/main" xmlns="" id="{C8BE22A4-EC9C-43E0-AE5E-9C7638B5999C}"/>
              </a:ext>
            </a:extLst>
          </p:cNvPr>
          <p:cNvCxnSpPr>
            <a:stCxn id="18" idx="3"/>
            <a:endCxn id="20" idx="3"/>
          </p:cNvCxnSpPr>
          <p:nvPr/>
        </p:nvCxnSpPr>
        <p:spPr>
          <a:xfrm flipH="1">
            <a:off x="7417514" y="2951391"/>
            <a:ext cx="4136258" cy="2610873"/>
          </a:xfrm>
          <a:prstGeom prst="bentConnector3">
            <a:avLst>
              <a:gd name="adj1" fmla="val -5527"/>
            </a:avLst>
          </a:prstGeom>
          <a:ln w="177800">
            <a:tailEnd type="triangle"/>
          </a:ln>
        </p:spPr>
        <p:style>
          <a:lnRef idx="1">
            <a:schemeClr val="accent1"/>
          </a:lnRef>
          <a:fillRef idx="0">
            <a:schemeClr val="accent1"/>
          </a:fillRef>
          <a:effectRef idx="0">
            <a:schemeClr val="accent1"/>
          </a:effectRef>
          <a:fontRef idx="minor">
            <a:schemeClr val="tx1"/>
          </a:fontRef>
        </p:style>
      </p:cxnSp>
      <p:sp>
        <p:nvSpPr>
          <p:cNvPr id="27" name="Footer Placeholder 45">
            <a:extLst>
              <a:ext uri="{FF2B5EF4-FFF2-40B4-BE49-F238E27FC236}">
                <a16:creationId xmlns="" xmlns:a16="http://schemas.microsoft.com/office/drawing/2014/main" id="{90E33047-DFF5-4690-8905-31E4C115EFDC}"/>
              </a:ext>
            </a:extLst>
          </p:cNvPr>
          <p:cNvSpPr txBox="1">
            <a:spLocks/>
          </p:cNvSpPr>
          <p:nvPr/>
        </p:nvSpPr>
        <p:spPr>
          <a:xfrm>
            <a:off x="9131300" y="6548582"/>
            <a:ext cx="30473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25919563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Steps for Creating Association</a:t>
            </a: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686770" y="989874"/>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Step</a:t>
            </a:r>
            <a:r>
              <a:rPr lang="en-US" b="1" dirty="0">
                <a:solidFill>
                  <a:prstClr val="black"/>
                </a:solidFill>
                <a:latin typeface="Calibri" panose="020F0502020204030204"/>
                <a:cs typeface="Calibri" panose="020F0502020204030204" pitchFamily="34" charset="0"/>
              </a:rPr>
              <a:t>2: </a:t>
            </a:r>
            <a:r>
              <a:rPr lang="en-US" dirty="0">
                <a:solidFill>
                  <a:prstClr val="black"/>
                </a:solidFill>
                <a:latin typeface="Calibri" panose="020F0502020204030204"/>
                <a:cs typeface="Calibri" panose="020F0502020204030204" pitchFamily="34" charset="0"/>
              </a:rPr>
              <a:t>Go to DPC extension and redefine the method for </a:t>
            </a:r>
            <a:r>
              <a:rPr lang="en-US" b="1" dirty="0">
                <a:solidFill>
                  <a:prstClr val="black"/>
                </a:solidFill>
                <a:latin typeface="Calibri" panose="020F0502020204030204"/>
                <a:cs typeface="Calibri" panose="020F0502020204030204" pitchFamily="34" charset="0"/>
              </a:rPr>
              <a:t>supplierSet GetEntity</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6" name="Picture 15">
            <a:hlinkClick r:id="rId5"/>
            <a:extLst>
              <a:ext uri="{FF2B5EF4-FFF2-40B4-BE49-F238E27FC236}">
                <a16:creationId xmlns:a16="http://schemas.microsoft.com/office/drawing/2014/main" xmlns="" id="{8EBD6ACB-D4C1-4767-ABC1-A2C3C883DFB3}"/>
              </a:ext>
            </a:extLst>
          </p:cNvPr>
          <p:cNvPicPr>
            <a:picLocks noChangeAspect="1"/>
          </p:cNvPicPr>
          <p:nvPr/>
        </p:nvPicPr>
        <p:blipFill>
          <a:blip r:embed="rId6"/>
          <a:stretch>
            <a:fillRect/>
          </a:stretch>
        </p:blipFill>
        <p:spPr>
          <a:xfrm>
            <a:off x="326946" y="1376217"/>
            <a:ext cx="11292008" cy="5190837"/>
          </a:xfrm>
          <a:prstGeom prst="rect">
            <a:avLst/>
          </a:prstGeom>
        </p:spPr>
      </p:pic>
      <p:sp>
        <p:nvSpPr>
          <p:cNvPr id="18" name="TextBox 17">
            <a:extLst>
              <a:ext uri="{FF2B5EF4-FFF2-40B4-BE49-F238E27FC236}">
                <a16:creationId xmlns:a16="http://schemas.microsoft.com/office/drawing/2014/main" xmlns="" id="{8165F807-9779-447C-A4FC-40A2A9E7A837}"/>
              </a:ext>
            </a:extLst>
          </p:cNvPr>
          <p:cNvSpPr txBox="1"/>
          <p:nvPr/>
        </p:nvSpPr>
        <p:spPr>
          <a:xfrm>
            <a:off x="1588" y="6488668"/>
            <a:ext cx="5163127" cy="369332"/>
          </a:xfrm>
          <a:prstGeom prst="rect">
            <a:avLst/>
          </a:prstGeom>
          <a:noFill/>
        </p:spPr>
        <p:txBody>
          <a:bodyPr wrap="square" rtlCol="0">
            <a:spAutoFit/>
          </a:bodyPr>
          <a:lstStyle/>
          <a:p>
            <a:r>
              <a:rPr lang="en-US" dirty="0"/>
              <a:t>Note: Click on the image to get Complete code.</a:t>
            </a:r>
            <a:endParaRPr lang="en-IN" dirty="0"/>
          </a:p>
        </p:txBody>
      </p:sp>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131300" y="6548582"/>
            <a:ext cx="30473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18931211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 xmlns:a16="http://schemas.microsoft.com/office/drawing/2014/main"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23292802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Vector | Employee marking deadline day. man with pencil appointing  date of event and making note in calendar. vector illustration for  schedule, agenda, time manag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936" y="1492853"/>
            <a:ext cx="5962650" cy="34480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9131300" y="6548582"/>
            <a:ext cx="30473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Agenda Day - </a:t>
            </a:r>
            <a:r>
              <a:rPr lang="en-IN" sz="3600" dirty="0" smtClean="0">
                <a:latin typeface="Cooper Black" panose="0208090404030B020404" pitchFamily="18" charset="0"/>
              </a:rPr>
              <a:t>4</a:t>
            </a:r>
            <a:endParaRPr lang="en-IN" sz="3600" dirty="0">
              <a:latin typeface="Cooper Black" panose="0208090404030B020404" pitchFamily="18" charset="0"/>
            </a:endParaRPr>
          </a:p>
        </p:txBody>
      </p:sp>
      <p:sp>
        <p:nvSpPr>
          <p:cNvPr id="12" name="TextBox 11">
            <a:extLst>
              <a:ext uri="{FF2B5EF4-FFF2-40B4-BE49-F238E27FC236}">
                <a16:creationId xmlns="" xmlns:a16="http://schemas.microsoft.com/office/drawing/2014/main" id="{1E8BD2BC-59B0-4D30-97AE-9B4A2D8F7B41}"/>
              </a:ext>
            </a:extLst>
          </p:cNvPr>
          <p:cNvSpPr txBox="1"/>
          <p:nvPr/>
        </p:nvSpPr>
        <p:spPr>
          <a:xfrm>
            <a:off x="1108285" y="1102917"/>
            <a:ext cx="8670715" cy="4524315"/>
          </a:xfrm>
          <a:prstGeom prst="rect">
            <a:avLst/>
          </a:prstGeom>
          <a:noFill/>
        </p:spPr>
        <p:txBody>
          <a:bodyPr wrap="square" rtlCol="0">
            <a:spAutoFit/>
          </a:bodyPr>
          <a:lstStyle/>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Update Operation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Delete </a:t>
            </a:r>
            <a:r>
              <a:rPr lang="en-US" dirty="0" smtClean="0">
                <a:latin typeface="Calibri" panose="020F0502020204030204" pitchFamily="34" charset="0"/>
                <a:cs typeface="Calibri" panose="020F0502020204030204" pitchFamily="34" charset="0"/>
              </a:rPr>
              <a:t>Operation</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dirty="0"/>
              <a:t>Introduction to X-</a:t>
            </a:r>
            <a:r>
              <a:rPr lang="en-IN" dirty="0" err="1"/>
              <a:t>Csrf</a:t>
            </a:r>
            <a:r>
              <a:rPr lang="en-IN" dirty="0"/>
              <a:t> Token</a:t>
            </a:r>
          </a:p>
          <a:p>
            <a:pPr marL="285750" indent="-285750">
              <a:buFont typeface="Arial" panose="020B0604020202020204" pitchFamily="34" charset="0"/>
              <a:buChar char="•"/>
            </a:pPr>
            <a:r>
              <a:rPr lang="en-IN" dirty="0"/>
              <a:t>How to Get X-</a:t>
            </a:r>
            <a:r>
              <a:rPr lang="en-IN" dirty="0" err="1"/>
              <a:t>Csrf</a:t>
            </a:r>
            <a:r>
              <a:rPr lang="en-IN" dirty="0"/>
              <a:t> Token</a:t>
            </a:r>
          </a:p>
          <a:p>
            <a:pPr marL="285750" indent="-285750">
              <a:buFont typeface="Arial" panose="020B0604020202020204" pitchFamily="34" charset="0"/>
              <a:buChar char="•"/>
            </a:pPr>
            <a:r>
              <a:rPr lang="en-US" dirty="0"/>
              <a:t>Handle X-</a:t>
            </a:r>
            <a:r>
              <a:rPr lang="en-US" dirty="0" err="1"/>
              <a:t>csrf</a:t>
            </a:r>
            <a:r>
              <a:rPr lang="en-US" dirty="0"/>
              <a:t>-token in SAP OData POST calls</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Postman </a:t>
            </a:r>
            <a:r>
              <a:rPr lang="en-US" dirty="0" smtClean="0">
                <a:latin typeface="Calibri" panose="020F0502020204030204" pitchFamily="34" charset="0"/>
                <a:cs typeface="Calibri" panose="020F0502020204030204" pitchFamily="34" charset="0"/>
              </a:rPr>
              <a:t>Testing</a:t>
            </a: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What is Debugging ?</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External Debugger ( Debug using Business User )  </a:t>
            </a:r>
            <a:endParaRPr lang="en-US" dirty="0">
              <a:latin typeface="Calibri" panose="020F0502020204030204" pitchFamily="34" charset="0"/>
              <a:cs typeface="Calibri" panose="020F0502020204030204" pitchFamily="34" charset="0"/>
            </a:endParaRPr>
          </a:p>
          <a:p>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Break</a:t>
            </a:r>
          </a:p>
          <a:p>
            <a:endParaRPr lang="en-US" dirty="0" smtClean="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What is Association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Why we need Association</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Benefits of </a:t>
            </a:r>
            <a:r>
              <a:rPr lang="en-US" dirty="0" smtClean="0">
                <a:latin typeface="Calibri" panose="020F0502020204030204" pitchFamily="34" charset="0"/>
                <a:cs typeface="Calibri" panose="020F0502020204030204" pitchFamily="34" charset="0"/>
              </a:rPr>
              <a:t>Association</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Implementing Association</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Association between product and </a:t>
            </a:r>
            <a:r>
              <a:rPr lang="en-US" dirty="0" smtClean="0">
                <a:latin typeface="Calibri" panose="020F0502020204030204" pitchFamily="34" charset="0"/>
                <a:cs typeface="Calibri" panose="020F0502020204030204" pitchFamily="34" charset="0"/>
              </a:rPr>
              <a:t>supplier</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7904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131300" y="6548582"/>
            <a:ext cx="30473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FBF87C44-1FBE-4DAA-A7F9-A76EA593482A}"/>
              </a:ext>
            </a:extLst>
          </p:cNvPr>
          <p:cNvSpPr>
            <a:spLocks noGrp="1"/>
          </p:cNvSpPr>
          <p:nvPr>
            <p:ph type="sldNum" sz="quarter" idx="4294967295"/>
          </p:nvPr>
        </p:nvSpPr>
        <p:spPr>
          <a:xfrm>
            <a:off x="11817351" y="6321426"/>
            <a:ext cx="373062" cy="365125"/>
          </a:xfrm>
        </p:spPr>
        <p:txBody>
          <a:bodyPr/>
          <a:lstStyle/>
          <a:p>
            <a:fld id="{96E69268-9C8B-4EBF-A9EE-DC5DC2D48DC3}" type="slidenum">
              <a:rPr lang="en-US" smtClean="0"/>
              <a:pPr/>
              <a:t>21</a:t>
            </a:fld>
            <a:endParaRPr lang="en-US" dirty="0"/>
          </a:p>
        </p:txBody>
      </p:sp>
      <p:pic>
        <p:nvPicPr>
          <p:cNvPr id="11" name="Picture Placeholder 10">
            <a:extLst>
              <a:ext uri="{FF2B5EF4-FFF2-40B4-BE49-F238E27FC236}">
                <a16:creationId xmlns="" xmlns:a16="http://schemas.microsoft.com/office/drawing/2014/main" id="{69A8831E-7EB2-484A-9D01-F802C8B71C9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54" name="Freeform 6">
            <a:extLst>
              <a:ext uri="{FF2B5EF4-FFF2-40B4-BE49-F238E27FC236}">
                <a16:creationId xmlns="" xmlns:a16="http://schemas.microsoft.com/office/drawing/2014/main" id="{7CEA75D0-6AAF-4DF6-A668-7EE782A30A1F}"/>
              </a:ext>
            </a:extLst>
          </p:cNvPr>
          <p:cNvSpPr>
            <a:spLocks/>
          </p:cNvSpPr>
          <p:nvPr/>
        </p:nvSpPr>
        <p:spPr bwMode="auto">
          <a:xfrm>
            <a:off x="541960" y="1527218"/>
            <a:ext cx="5661025" cy="5211763"/>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3000">
                <a:schemeClr val="accent4">
                  <a:alpha val="80000"/>
                </a:schemeClr>
              </a:gs>
              <a:gs pos="100000">
                <a:schemeClr val="accent3"/>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6">
            <a:extLst>
              <a:ext uri="{FF2B5EF4-FFF2-40B4-BE49-F238E27FC236}">
                <a16:creationId xmlns="" xmlns:a16="http://schemas.microsoft.com/office/drawing/2014/main" id="{8A72FFBC-FC4F-4574-BCE4-075EBD782D1B}"/>
              </a:ext>
            </a:extLst>
          </p:cNvPr>
          <p:cNvSpPr>
            <a:spLocks/>
          </p:cNvSpPr>
          <p:nvPr/>
        </p:nvSpPr>
        <p:spPr bwMode="auto">
          <a:xfrm flipH="1">
            <a:off x="5432758" y="756129"/>
            <a:ext cx="6571124" cy="2850617"/>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2000">
                <a:schemeClr val="accent2"/>
              </a:gs>
              <a:gs pos="100000">
                <a:schemeClr val="accent3">
                  <a:alpha val="81000"/>
                </a:schemeClr>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3" name="TextBox 12">
            <a:extLst>
              <a:ext uri="{FF2B5EF4-FFF2-40B4-BE49-F238E27FC236}">
                <a16:creationId xmlns="" xmlns:a16="http://schemas.microsoft.com/office/drawing/2014/main" id="{0F67A00B-35E2-4D67-8B7B-F211152C2584}"/>
              </a:ext>
            </a:extLst>
          </p:cNvPr>
          <p:cNvSpPr txBox="1"/>
          <p:nvPr/>
        </p:nvSpPr>
        <p:spPr>
          <a:xfrm>
            <a:off x="6590864" y="1607129"/>
            <a:ext cx="4878515" cy="738664"/>
          </a:xfrm>
          <a:prstGeom prst="rect">
            <a:avLst/>
          </a:prstGeom>
          <a:noFill/>
        </p:spPr>
        <p:txBody>
          <a:bodyPr wrap="none" lIns="0" tIns="0" rIns="0" bIns="0" rtlCol="0" anchor="ctr">
            <a:spAutoFit/>
          </a:bodyPr>
          <a:lstStyle/>
          <a:p>
            <a:pPr algn="ctr"/>
            <a:r>
              <a:rPr lang="en-IN" sz="4800" b="1" dirty="0">
                <a:solidFill>
                  <a:schemeClr val="bg1"/>
                </a:solidFill>
              </a:rPr>
              <a:t>ANUBHAV OBEROY</a:t>
            </a:r>
          </a:p>
        </p:txBody>
      </p:sp>
      <p:sp>
        <p:nvSpPr>
          <p:cNvPr id="56" name="Rectangle 55">
            <a:extLst>
              <a:ext uri="{FF2B5EF4-FFF2-40B4-BE49-F238E27FC236}">
                <a16:creationId xmlns="" xmlns:a16="http://schemas.microsoft.com/office/drawing/2014/main" id="{56D1A3A5-8C05-4459-89DF-E277F89F72B6}"/>
              </a:ext>
            </a:extLst>
          </p:cNvPr>
          <p:cNvSpPr/>
          <p:nvPr/>
        </p:nvSpPr>
        <p:spPr>
          <a:xfrm>
            <a:off x="1122651" y="3036376"/>
            <a:ext cx="5620705" cy="830997"/>
          </a:xfrm>
          <a:prstGeom prst="rect">
            <a:avLst/>
          </a:prstGeom>
        </p:spPr>
        <p:txBody>
          <a:bodyPr wrap="square" lIns="0" tIns="0" rIns="0" bIns="0" anchor="t">
            <a:spAutoFit/>
          </a:bodyPr>
          <a:lstStyle/>
          <a:p>
            <a:r>
              <a:rPr lang="en-IN" sz="5400" b="1" dirty="0">
                <a:solidFill>
                  <a:schemeClr val="bg1"/>
                </a:solidFill>
                <a:ea typeface="Open Sans" panose="020B0606030504020204" pitchFamily="34" charset="0"/>
                <a:cs typeface="Segoe UI Light" panose="020B0502040204020203" pitchFamily="34" charset="0"/>
              </a:rPr>
              <a:t>THANK YOU</a:t>
            </a:r>
          </a:p>
        </p:txBody>
      </p:sp>
      <p:sp>
        <p:nvSpPr>
          <p:cNvPr id="57" name="Rectangle 56">
            <a:extLst>
              <a:ext uri="{FF2B5EF4-FFF2-40B4-BE49-F238E27FC236}">
                <a16:creationId xmlns="" xmlns:a16="http://schemas.microsoft.com/office/drawing/2014/main" id="{0B5C7820-2097-40EE-8A3C-5CC9DEF512EB}"/>
              </a:ext>
            </a:extLst>
          </p:cNvPr>
          <p:cNvSpPr/>
          <p:nvPr/>
        </p:nvSpPr>
        <p:spPr>
          <a:xfrm>
            <a:off x="1740270" y="4113674"/>
            <a:ext cx="3612791" cy="830997"/>
          </a:xfrm>
          <a:prstGeom prst="rect">
            <a:avLst/>
          </a:prstGeom>
        </p:spPr>
        <p:txBody>
          <a:bodyPr wrap="square" lIns="0" tIns="0" rIns="0" bIns="0" anchor="t">
            <a:spAutoFit/>
          </a:bodyPr>
          <a:lstStyle/>
          <a:p>
            <a:r>
              <a:rPr lang="en-US" b="1" dirty="0">
                <a:solidFill>
                  <a:srgbClr val="002060"/>
                </a:solidFill>
              </a:rPr>
              <a:t>“You can never leave footprints that last if you are always walking on tiptoe.”</a:t>
            </a:r>
          </a:p>
        </p:txBody>
      </p:sp>
      <p:sp>
        <p:nvSpPr>
          <p:cNvPr id="2" name="TextBox 1">
            <a:extLst>
              <a:ext uri="{FF2B5EF4-FFF2-40B4-BE49-F238E27FC236}">
                <a16:creationId xmlns="" xmlns:a16="http://schemas.microsoft.com/office/drawing/2014/main" id="{811821F5-9F15-4420-A5A9-063F4D7930EB}"/>
              </a:ext>
            </a:extLst>
          </p:cNvPr>
          <p:cNvSpPr txBox="1"/>
          <p:nvPr/>
        </p:nvSpPr>
        <p:spPr>
          <a:xfrm>
            <a:off x="6810622" y="2181437"/>
            <a:ext cx="4668940" cy="738664"/>
          </a:xfrm>
          <a:prstGeom prst="rect">
            <a:avLst/>
          </a:prstGeom>
          <a:noFill/>
        </p:spPr>
        <p:txBody>
          <a:bodyPr wrap="square" rtlCol="0">
            <a:spAutoFit/>
          </a:bodyPr>
          <a:lstStyle/>
          <a:p>
            <a:r>
              <a:rPr lang="en-US" sz="2400" b="1" dirty="0">
                <a:solidFill>
                  <a:srgbClr val="002060"/>
                </a:solidFill>
              </a:rPr>
              <a:t>www.anubhavtrainings.com </a:t>
            </a:r>
          </a:p>
          <a:p>
            <a:endParaRPr lang="en-US" dirty="0"/>
          </a:p>
        </p:txBody>
      </p:sp>
      <p:pic>
        <p:nvPicPr>
          <p:cNvPr id="10" name="Picture 9">
            <a:extLst>
              <a:ext uri="{FF2B5EF4-FFF2-40B4-BE49-F238E27FC236}">
                <a16:creationId xmlns="" xmlns:a16="http://schemas.microsoft.com/office/drawing/2014/main" id="{76507F6D-CAA6-4D86-8B9B-572298053C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2267" y="71204"/>
            <a:ext cx="716699" cy="707887"/>
          </a:xfrm>
          <a:prstGeom prst="rect">
            <a:avLst/>
          </a:prstGeom>
        </p:spPr>
      </p:pic>
    </p:spTree>
    <p:extLst>
      <p:ext uri="{BB962C8B-B14F-4D97-AF65-F5344CB8AC3E}">
        <p14:creationId xmlns:p14="http://schemas.microsoft.com/office/powerpoint/2010/main" val="19641682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solidFill>
                  <a:prstClr val="black"/>
                </a:solidFill>
                <a:latin typeface="Cooper Black" panose="0208090404030B020404" pitchFamily="18" charset="0"/>
              </a:rPr>
              <a:t>Building </a:t>
            </a:r>
            <a:r>
              <a:rPr lang="en-IN" sz="3600" dirty="0" smtClean="0">
                <a:solidFill>
                  <a:prstClr val="black"/>
                </a:solidFill>
                <a:latin typeface="Cooper Black" panose="0208090404030B020404" pitchFamily="18" charset="0"/>
              </a:rPr>
              <a:t>UpdateEntity(PUT) </a:t>
            </a:r>
            <a:r>
              <a:rPr lang="en-IN" sz="3600" dirty="0">
                <a:solidFill>
                  <a:prstClr val="black"/>
                </a:solidFill>
                <a:latin typeface="Cooper Black" panose="0208090404030B020404" pitchFamily="18" charset="0"/>
              </a:rPr>
              <a:t>Method</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6" name="Picture 4">
            <a:hlinkClick r:id="rId5"/>
            <a:extLst>
              <a:ext uri="{FF2B5EF4-FFF2-40B4-BE49-F238E27FC236}">
                <a16:creationId xmlns:a16="http://schemas.microsoft.com/office/drawing/2014/main" xmlns="" id="{945174A9-FB19-4DAE-BC7C-2783D0658B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875" y="1659289"/>
            <a:ext cx="6295054" cy="447155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5C430C02-DD67-4E7F-81BC-3FE9A4559CC3}"/>
              </a:ext>
            </a:extLst>
          </p:cNvPr>
          <p:cNvSpPr txBox="1"/>
          <p:nvPr/>
        </p:nvSpPr>
        <p:spPr>
          <a:xfrm>
            <a:off x="706264" y="1064821"/>
            <a:ext cx="8894619" cy="369332"/>
          </a:xfrm>
          <a:prstGeom prst="rect">
            <a:avLst/>
          </a:prstGeom>
          <a:noFill/>
        </p:spPr>
        <p:txBody>
          <a:bodyPr wrap="square" rtlCol="0">
            <a:spAutoFit/>
          </a:bodyPr>
          <a:lstStyle/>
          <a:p>
            <a:pP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of over service and redefine the method  </a:t>
            </a:r>
            <a:r>
              <a:rPr kumimoji="0" lang="en-US" sz="1800" i="0" u="none" strike="noStrike" kern="1200" cap="none" spc="0" normalizeH="0" baseline="0" noProof="0" dirty="0" smtClean="0">
                <a:ln>
                  <a:noFill/>
                </a:ln>
                <a:solidFill>
                  <a:prstClr val="black"/>
                </a:solidFill>
                <a:effectLst/>
                <a:uLnTx/>
                <a:uFillTx/>
                <a:latin typeface="Calibri" panose="020F0502020204030204"/>
                <a:ea typeface="+mn-ea"/>
                <a:cs typeface="Calibri" panose="020F0502020204030204" pitchFamily="34" charset="0"/>
              </a:rPr>
              <a:t>PRODUCTSET_UPDATE_ENTITY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18" name="TextBox 17">
            <a:extLst>
              <a:ext uri="{FF2B5EF4-FFF2-40B4-BE49-F238E27FC236}">
                <a16:creationId xmlns:a16="http://schemas.microsoft.com/office/drawing/2014/main" xmlns="" id="{8165F807-9779-447C-A4FC-40A2A9E7A837}"/>
              </a:ext>
            </a:extLst>
          </p:cNvPr>
          <p:cNvSpPr txBox="1"/>
          <p:nvPr/>
        </p:nvSpPr>
        <p:spPr>
          <a:xfrm>
            <a:off x="1588" y="6437868"/>
            <a:ext cx="5163127" cy="369332"/>
          </a:xfrm>
          <a:prstGeom prst="rect">
            <a:avLst/>
          </a:prstGeom>
          <a:noFill/>
        </p:spPr>
        <p:txBody>
          <a:bodyPr wrap="square" rtlCol="0">
            <a:spAutoFit/>
          </a:bodyPr>
          <a:lstStyle/>
          <a:p>
            <a:r>
              <a:rPr lang="en-US" dirty="0"/>
              <a:t>Note: Click on the image to get Complete code.</a:t>
            </a:r>
            <a:endParaRPr lang="en-IN" dirty="0"/>
          </a:p>
        </p:txBody>
      </p:sp>
      <p:sp>
        <p:nvSpPr>
          <p:cNvPr id="20" name="Footer Placeholder 45">
            <a:extLst>
              <a:ext uri="{FF2B5EF4-FFF2-40B4-BE49-F238E27FC236}">
                <a16:creationId xmlns="" xmlns:a16="http://schemas.microsoft.com/office/drawing/2014/main" id="{90E33047-DFF5-4690-8905-31E4C115EFDC}"/>
              </a:ext>
            </a:extLst>
          </p:cNvPr>
          <p:cNvSpPr txBox="1">
            <a:spLocks/>
          </p:cNvSpPr>
          <p:nvPr/>
        </p:nvSpPr>
        <p:spPr>
          <a:xfrm>
            <a:off x="9131300" y="6548582"/>
            <a:ext cx="30473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2821914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solidFill>
                  <a:prstClr val="black"/>
                </a:solidFill>
                <a:latin typeface="Cooper Black" panose="0208090404030B020404" pitchFamily="18" charset="0"/>
              </a:rPr>
              <a:t>Building </a:t>
            </a:r>
            <a:r>
              <a:rPr lang="en-IN" sz="3600" dirty="0" smtClean="0">
                <a:solidFill>
                  <a:prstClr val="black"/>
                </a:solidFill>
                <a:latin typeface="Cooper Black" panose="0208090404030B020404" pitchFamily="18" charset="0"/>
              </a:rPr>
              <a:t>DeleteEntity </a:t>
            </a:r>
            <a:r>
              <a:rPr lang="en-IN" sz="3600" dirty="0">
                <a:solidFill>
                  <a:prstClr val="black"/>
                </a:solidFill>
                <a:latin typeface="Cooper Black" panose="0208090404030B020404" pitchFamily="18" charset="0"/>
              </a:rPr>
              <a:t>Method</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7" name="TextBox 16">
            <a:extLst>
              <a:ext uri="{FF2B5EF4-FFF2-40B4-BE49-F238E27FC236}">
                <a16:creationId xmlns:a16="http://schemas.microsoft.com/office/drawing/2014/main" xmlns="" id="{5C430C02-DD67-4E7F-81BC-3FE9A4559CC3}"/>
              </a:ext>
            </a:extLst>
          </p:cNvPr>
          <p:cNvSpPr txBox="1"/>
          <p:nvPr/>
        </p:nvSpPr>
        <p:spPr>
          <a:xfrm>
            <a:off x="706264" y="1064821"/>
            <a:ext cx="8894619" cy="369332"/>
          </a:xfrm>
          <a:prstGeom prst="rect">
            <a:avLst/>
          </a:prstGeom>
          <a:noFill/>
        </p:spPr>
        <p:txBody>
          <a:bodyPr wrap="square" rtlCol="0">
            <a:spAutoFit/>
          </a:bodyPr>
          <a:lstStyle/>
          <a:p>
            <a:pP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of over service and redefine the method  </a:t>
            </a:r>
            <a:r>
              <a:rPr kumimoji="0" lang="en-US" sz="1800" i="0" u="none" strike="noStrike" kern="1200" cap="none" spc="0" normalizeH="0" baseline="0" noProof="0" dirty="0" smtClean="0">
                <a:ln>
                  <a:noFill/>
                </a:ln>
                <a:solidFill>
                  <a:prstClr val="black"/>
                </a:solidFill>
                <a:effectLst/>
                <a:uLnTx/>
                <a:uFillTx/>
                <a:latin typeface="Calibri" panose="020F0502020204030204"/>
                <a:ea typeface="+mn-ea"/>
                <a:cs typeface="Calibri" panose="020F0502020204030204" pitchFamily="34" charset="0"/>
              </a:rPr>
              <a:t>PRODUCTSET_DELETE_ENTITY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8" name="Picture 2">
            <a:hlinkClick r:id="rId5"/>
            <a:extLst>
              <a:ext uri="{FF2B5EF4-FFF2-40B4-BE49-F238E27FC236}">
                <a16:creationId xmlns:a16="http://schemas.microsoft.com/office/drawing/2014/main" xmlns="" id="{92DB124B-86EA-4024-9003-93A5A349DB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464" y="1595789"/>
            <a:ext cx="5707236" cy="43258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xmlns="" id="{8165F807-9779-447C-A4FC-40A2A9E7A837}"/>
              </a:ext>
            </a:extLst>
          </p:cNvPr>
          <p:cNvSpPr txBox="1"/>
          <p:nvPr/>
        </p:nvSpPr>
        <p:spPr>
          <a:xfrm>
            <a:off x="1588" y="6437868"/>
            <a:ext cx="5163127" cy="369332"/>
          </a:xfrm>
          <a:prstGeom prst="rect">
            <a:avLst/>
          </a:prstGeom>
          <a:noFill/>
        </p:spPr>
        <p:txBody>
          <a:bodyPr wrap="square" rtlCol="0">
            <a:spAutoFit/>
          </a:bodyPr>
          <a:lstStyle/>
          <a:p>
            <a:r>
              <a:rPr lang="en-US" dirty="0"/>
              <a:t>Note: Click on the image to get Complete code.</a:t>
            </a:r>
            <a:endParaRPr lang="en-IN" dirty="0"/>
          </a:p>
        </p:txBody>
      </p:sp>
      <p:sp>
        <p:nvSpPr>
          <p:cNvPr id="20" name="Footer Placeholder 45">
            <a:extLst>
              <a:ext uri="{FF2B5EF4-FFF2-40B4-BE49-F238E27FC236}">
                <a16:creationId xmlns="" xmlns:a16="http://schemas.microsoft.com/office/drawing/2014/main" id="{90E33047-DFF5-4690-8905-31E4C115EFDC}"/>
              </a:ext>
            </a:extLst>
          </p:cNvPr>
          <p:cNvSpPr txBox="1">
            <a:spLocks/>
          </p:cNvSpPr>
          <p:nvPr/>
        </p:nvSpPr>
        <p:spPr>
          <a:xfrm>
            <a:off x="9131300" y="6548582"/>
            <a:ext cx="30473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8213608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X-CSRF Token</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693564" y="1153721"/>
            <a:ext cx="10687114" cy="1200329"/>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i="0" dirty="0">
                <a:solidFill>
                  <a:srgbClr val="202124"/>
                </a:solidFill>
                <a:effectLst/>
              </a:rPr>
              <a:t>A CSRF Token is a secret, unique and unpredictable value a server-side application generates in order to protect CSRF vulnerable resources.</a:t>
            </a:r>
            <a:endParaRPr lang="en-US" i="0" dirty="0">
              <a:solidFill>
                <a:srgbClr val="202124"/>
              </a:solidFill>
              <a:effectLst/>
              <a:cs typeface="Calibri" panose="020F050202020403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i="0" dirty="0">
                <a:solidFill>
                  <a:srgbClr val="202124"/>
                </a:solidFill>
                <a:effectLst/>
              </a:rPr>
              <a:t>The tokens are generated and submitted by the server-side application in a subsequent HTTP request made by the client.</a:t>
            </a:r>
            <a:endParaRPr kumimoji="0" lang="en-IN" sz="1800" i="0" u="none" strike="noStrike" kern="1200" cap="none" spc="0" normalizeH="0" baseline="0" noProof="0" dirty="0">
              <a:ln>
                <a:noFill/>
              </a:ln>
              <a:effectLst/>
              <a:uLnTx/>
              <a:uFillTx/>
              <a:ea typeface="+mn-ea"/>
              <a:cs typeface="Calibri" panose="020F0502020204030204" pitchFamily="34" charset="0"/>
            </a:endParaRPr>
          </a:p>
        </p:txBody>
      </p:sp>
      <p:pic>
        <p:nvPicPr>
          <p:cNvPr id="16" name="Picture 2" descr="How To Automatically Set CSRF Token in Postman? | by Chillar Anand |  HackerNoon.com | Medium">
            <a:extLst>
              <a:ext uri="{FF2B5EF4-FFF2-40B4-BE49-F238E27FC236}">
                <a16:creationId xmlns:a16="http://schemas.microsoft.com/office/drawing/2014/main" xmlns="" id="{4E5F1CCD-0BBE-4951-A9D7-2B79D6D5F1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2708" y="3190132"/>
            <a:ext cx="4967337" cy="21814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ow To Automatically Set CSRF Token in Postman? | by Chillar Anand |  HackerNoon.com | Medium">
            <a:extLst>
              <a:ext uri="{FF2B5EF4-FFF2-40B4-BE49-F238E27FC236}">
                <a16:creationId xmlns:a16="http://schemas.microsoft.com/office/drawing/2014/main" xmlns="" id="{67F18798-3B87-4C0F-B993-9F5129A1EB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0106" y="3533531"/>
            <a:ext cx="5263663" cy="1723292"/>
          </a:xfrm>
          <a:prstGeom prst="rect">
            <a:avLst/>
          </a:prstGeom>
          <a:noFill/>
          <a:extLst>
            <a:ext uri="{909E8E84-426E-40DD-AFC4-6F175D3DCCD1}">
              <a14:hiddenFill xmlns:a14="http://schemas.microsoft.com/office/drawing/2010/main">
                <a:solidFill>
                  <a:srgbClr val="FFFFFF"/>
                </a:solidFill>
              </a14:hiddenFill>
            </a:ext>
          </a:extLst>
        </p:spPr>
      </p:pic>
      <p:sp>
        <p:nvSpPr>
          <p:cNvPr id="2" name="Chevron 1"/>
          <p:cNvSpPr/>
          <p:nvPr/>
        </p:nvSpPr>
        <p:spPr>
          <a:xfrm>
            <a:off x="5664200" y="4076700"/>
            <a:ext cx="622300" cy="7874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Footer Placeholder 45">
            <a:extLst>
              <a:ext uri="{FF2B5EF4-FFF2-40B4-BE49-F238E27FC236}">
                <a16:creationId xmlns="" xmlns:a16="http://schemas.microsoft.com/office/drawing/2014/main" id="{90E33047-DFF5-4690-8905-31E4C115EFDC}"/>
              </a:ext>
            </a:extLst>
          </p:cNvPr>
          <p:cNvSpPr txBox="1">
            <a:spLocks/>
          </p:cNvSpPr>
          <p:nvPr/>
        </p:nvSpPr>
        <p:spPr>
          <a:xfrm>
            <a:off x="9131300" y="6535882"/>
            <a:ext cx="30473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6239440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get X-CSRF Token</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61B6D89B-1D90-44B4-B29B-46BF7133BC85}"/>
              </a:ext>
            </a:extLst>
          </p:cNvPr>
          <p:cNvSpPr txBox="1"/>
          <p:nvPr/>
        </p:nvSpPr>
        <p:spPr>
          <a:xfrm>
            <a:off x="591964" y="1059444"/>
            <a:ext cx="8894619" cy="1477328"/>
          </a:xfrm>
          <a:prstGeom prst="rect">
            <a:avLst/>
          </a:prstGeom>
          <a:noFill/>
        </p:spPr>
        <p:txBody>
          <a:bodyPr wrap="square" rtlCol="0">
            <a:spAutoFit/>
          </a:bodyPr>
          <a:lstStyle/>
          <a:p>
            <a:pPr marL="285750" indent="-285750" algn="just">
              <a:buFont typeface="Wingdings" panose="05000000000000000000" pitchFamily="2" charset="2"/>
              <a:buChar char="Ø"/>
              <a:defRPr/>
            </a:pPr>
            <a:r>
              <a:rPr lang="en-US" sz="1800" dirty="0"/>
              <a:t>Pass the request URI in the address bar of Postman.</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u="none" strike="noStrike" kern="1200" cap="none" spc="0" normalizeH="0" baseline="0" noProof="0" dirty="0">
                <a:ln>
                  <a:noFill/>
                </a:ln>
                <a:solidFill>
                  <a:srgbClr val="202124"/>
                </a:solidFill>
                <a:uLnTx/>
                <a:uFillTx/>
                <a:ea typeface="+mn-ea"/>
                <a:cs typeface="Calibri" panose="020F0502020204030204" pitchFamily="34" charset="0"/>
              </a:rPr>
              <a:t>Select the GET Request</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i="0" dirty="0">
                <a:solidFill>
                  <a:srgbClr val="202124"/>
                </a:solidFill>
                <a:effectLst/>
                <a:cs typeface="Calibri" panose="020F0502020204030204" pitchFamily="34" charset="0"/>
              </a:rPr>
              <a:t>Go to Authorization Section and select Basic Auth and give the credentials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800" i="0" u="none" strike="noStrike" kern="1200" cap="none" spc="0" normalizeH="0" baseline="0" noProof="0" dirty="0">
                <a:ln>
                  <a:noFill/>
                </a:ln>
                <a:effectLst/>
                <a:uLnTx/>
                <a:uFillTx/>
                <a:ea typeface="+mn-ea"/>
                <a:cs typeface="Calibri" panose="020F0502020204030204" pitchFamily="34" charset="0"/>
              </a:rPr>
              <a:t>Click on Send Button to get X-CSRF Token</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dirty="0">
                <a:cs typeface="Calibri" panose="020F0502020204030204" pitchFamily="34" charset="0"/>
              </a:rPr>
              <a:t>In the Headers section we will get the X-CSRF Token</a:t>
            </a:r>
            <a:endParaRPr kumimoji="0" lang="en-IN" sz="1800" i="0" u="none" strike="noStrike" kern="1200" cap="none" spc="0" normalizeH="0" baseline="0" noProof="0" dirty="0">
              <a:ln>
                <a:noFill/>
              </a:ln>
              <a:effectLst/>
              <a:uLnTx/>
              <a:uFillTx/>
              <a:ea typeface="+mn-ea"/>
              <a:cs typeface="Calibri" panose="020F0502020204030204" pitchFamily="34" charset="0"/>
            </a:endParaRPr>
          </a:p>
        </p:txBody>
      </p:sp>
      <p:pic>
        <p:nvPicPr>
          <p:cNvPr id="16" name="Picture 2">
            <a:extLst>
              <a:ext uri="{FF2B5EF4-FFF2-40B4-BE49-F238E27FC236}">
                <a16:creationId xmlns:a16="http://schemas.microsoft.com/office/drawing/2014/main" xmlns="" id="{434F2607-8838-481C-AB73-333A33D3F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1813" y="2536772"/>
            <a:ext cx="7794920" cy="4121767"/>
          </a:xfrm>
          <a:prstGeom prst="rect">
            <a:avLst/>
          </a:prstGeom>
          <a:noFill/>
          <a:extLst>
            <a:ext uri="{909E8E84-426E-40DD-AFC4-6F175D3DCCD1}">
              <a14:hiddenFill xmlns:a14="http://schemas.microsoft.com/office/drawing/2010/main">
                <a:solidFill>
                  <a:srgbClr val="FFFFFF"/>
                </a:solidFill>
              </a14:hiddenFill>
            </a:ext>
          </a:extLst>
        </p:spPr>
      </p:pic>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131300" y="6548582"/>
            <a:ext cx="30473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3694584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0" y="495335"/>
            <a:ext cx="10725357"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Handle </a:t>
            </a:r>
            <a:r>
              <a:rPr lang="en-US" sz="3600" dirty="0" smtClean="0">
                <a:latin typeface="Cooper Black" panose="0208090404030B020404" pitchFamily="18" charset="0"/>
              </a:rPr>
              <a:t>X-Cerf-token </a:t>
            </a:r>
            <a:r>
              <a:rPr lang="en-US" sz="3600" dirty="0">
                <a:latin typeface="Cooper Black" panose="0208090404030B020404" pitchFamily="18" charset="0"/>
              </a:rPr>
              <a:t>in SAP OData POST calls</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4E7F5082-587A-4918-BCE1-45837627E0C6}"/>
              </a:ext>
            </a:extLst>
          </p:cNvPr>
          <p:cNvSpPr txBox="1"/>
          <p:nvPr/>
        </p:nvSpPr>
        <p:spPr>
          <a:xfrm>
            <a:off x="706264" y="1616429"/>
            <a:ext cx="7704067" cy="341632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defRPr/>
            </a:pPr>
            <a:r>
              <a:rPr lang="en-US" sz="1800" dirty="0"/>
              <a:t>Get the X-Csrf-Token from Get Call</a:t>
            </a:r>
          </a:p>
          <a:p>
            <a:pPr marL="285750" indent="-285750" algn="just">
              <a:lnSpc>
                <a:spcPct val="150000"/>
              </a:lnSpc>
              <a:buFont typeface="Wingdings" panose="05000000000000000000" pitchFamily="2" charset="2"/>
              <a:buChar char="Ø"/>
              <a:defRPr/>
            </a:pPr>
            <a:r>
              <a:rPr lang="en-US" sz="1800" dirty="0"/>
              <a:t>Pass the request URI in the address bar of Postman.</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800" u="none" strike="noStrike" kern="1200" cap="none" spc="0" normalizeH="0" baseline="0" noProof="0" dirty="0">
                <a:ln>
                  <a:noFill/>
                </a:ln>
                <a:solidFill>
                  <a:srgbClr val="202124"/>
                </a:solidFill>
                <a:uLnTx/>
                <a:uFillTx/>
                <a:ea typeface="+mn-ea"/>
                <a:cs typeface="Calibri" panose="020F0502020204030204" pitchFamily="34" charset="0"/>
              </a:rPr>
              <a:t>Select the </a:t>
            </a:r>
            <a:r>
              <a:rPr kumimoji="0" lang="en-US" sz="1800" b="1" u="none" strike="noStrike" kern="1200" cap="none" spc="0" normalizeH="0" baseline="0" noProof="0" dirty="0">
                <a:ln>
                  <a:noFill/>
                </a:ln>
                <a:solidFill>
                  <a:srgbClr val="202124"/>
                </a:solidFill>
                <a:uLnTx/>
                <a:uFillTx/>
                <a:ea typeface="+mn-ea"/>
                <a:cs typeface="Calibri" panose="020F0502020204030204" pitchFamily="34" charset="0"/>
              </a:rPr>
              <a:t>POST</a:t>
            </a:r>
            <a:r>
              <a:rPr kumimoji="0" lang="en-US" sz="1800" u="none" strike="noStrike" kern="1200" cap="none" spc="0" normalizeH="0" baseline="0" noProof="0" dirty="0">
                <a:ln>
                  <a:noFill/>
                </a:ln>
                <a:solidFill>
                  <a:srgbClr val="202124"/>
                </a:solidFill>
                <a:uLnTx/>
                <a:uFillTx/>
                <a:ea typeface="+mn-ea"/>
                <a:cs typeface="Calibri" panose="020F0502020204030204" pitchFamily="34" charset="0"/>
              </a:rPr>
              <a:t> </a:t>
            </a:r>
            <a:r>
              <a:rPr lang="en-US" dirty="0">
                <a:solidFill>
                  <a:srgbClr val="202124"/>
                </a:solidFill>
                <a:cs typeface="Calibri" panose="020F0502020204030204" pitchFamily="34" charset="0"/>
              </a:rPr>
              <a:t>type of </a:t>
            </a:r>
            <a:r>
              <a:rPr kumimoji="0" lang="en-US" sz="1800" u="none" strike="noStrike" kern="1200" cap="none" spc="0" normalizeH="0" baseline="0" noProof="0" dirty="0">
                <a:ln>
                  <a:noFill/>
                </a:ln>
                <a:solidFill>
                  <a:srgbClr val="202124"/>
                </a:solidFill>
                <a:uLnTx/>
                <a:uFillTx/>
                <a:ea typeface="+mn-ea"/>
                <a:cs typeface="Calibri" panose="020F0502020204030204" pitchFamily="34" charset="0"/>
              </a:rPr>
              <a:t>Request ex. </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i="0" dirty="0">
                <a:solidFill>
                  <a:srgbClr val="202124"/>
                </a:solidFill>
                <a:effectLst/>
                <a:cs typeface="Calibri" panose="020F0502020204030204" pitchFamily="34" charset="0"/>
              </a:rPr>
              <a:t>Go to Authorization Section and select Basic Auth and give the credentials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800" dirty="0"/>
              <a:t> Pass request payload</a:t>
            </a:r>
            <a:endParaRPr lang="en-US" i="0" dirty="0">
              <a:solidFill>
                <a:srgbClr val="202124"/>
              </a:solidFill>
              <a:effectLst/>
              <a:cs typeface="Calibri" panose="020F0502020204030204" pitchFamily="34"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dirty="0">
                <a:solidFill>
                  <a:srgbClr val="202124"/>
                </a:solidFill>
                <a:cs typeface="Calibri" panose="020F0502020204030204" pitchFamily="34" charset="0"/>
              </a:rPr>
              <a:t>Add the X-Csrf Token in Headers Section</a:t>
            </a:r>
            <a:endParaRPr lang="en-US" i="0" dirty="0">
              <a:solidFill>
                <a:srgbClr val="202124"/>
              </a:solidFill>
              <a:effectLst/>
              <a:cs typeface="Calibri" panose="020F0502020204030204" pitchFamily="34"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IN" sz="1800" i="0" u="none" strike="noStrike" kern="1200" cap="none" spc="0" normalizeH="0" baseline="0" noProof="0" dirty="0">
                <a:ln>
                  <a:noFill/>
                </a:ln>
                <a:effectLst/>
                <a:uLnTx/>
                <a:uFillTx/>
                <a:ea typeface="+mn-ea"/>
                <a:cs typeface="Calibri" panose="020F0502020204030204" pitchFamily="34" charset="0"/>
              </a:rPr>
              <a:t>Click on Send Button to get X-CSRF Token</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IN" dirty="0">
                <a:cs typeface="Calibri" panose="020F0502020204030204" pitchFamily="34" charset="0"/>
              </a:rPr>
              <a:t>In Response section we will get the response</a:t>
            </a:r>
            <a:endParaRPr kumimoji="0" lang="en-IN" sz="1800" i="0" u="none" strike="noStrike" kern="1200" cap="none" spc="0" normalizeH="0" baseline="0" noProof="0" dirty="0">
              <a:ln>
                <a:noFill/>
              </a:ln>
              <a:effectLst/>
              <a:uLnTx/>
              <a:uFillTx/>
              <a:ea typeface="+mn-ea"/>
              <a:cs typeface="Calibri" panose="020F0502020204030204" pitchFamily="34" charset="0"/>
            </a:endParaRPr>
          </a:p>
        </p:txBody>
      </p:sp>
      <p:sp>
        <p:nvSpPr>
          <p:cNvPr id="16" name="Footer Placeholder 45">
            <a:extLst>
              <a:ext uri="{FF2B5EF4-FFF2-40B4-BE49-F238E27FC236}">
                <a16:creationId xmlns="" xmlns:a16="http://schemas.microsoft.com/office/drawing/2014/main" id="{90E33047-DFF5-4690-8905-31E4C115EFDC}"/>
              </a:ext>
            </a:extLst>
          </p:cNvPr>
          <p:cNvSpPr txBox="1">
            <a:spLocks/>
          </p:cNvSpPr>
          <p:nvPr/>
        </p:nvSpPr>
        <p:spPr>
          <a:xfrm>
            <a:off x="9131300" y="6548582"/>
            <a:ext cx="30473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41622054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E8ACB1D1-3054-43F3-B7D5-5B4CE3D42CEA}"/>
              </a:ext>
            </a:extLst>
          </p:cNvPr>
          <p:cNvPicPr>
            <a:picLocks noChangeAspect="1"/>
          </p:cNvPicPr>
          <p:nvPr/>
        </p:nvPicPr>
        <p:blipFill>
          <a:blip r:embed="rId3"/>
          <a:stretch>
            <a:fillRect/>
          </a:stretch>
        </p:blipFill>
        <p:spPr>
          <a:xfrm>
            <a:off x="5489885" y="4714678"/>
            <a:ext cx="6670992" cy="2116146"/>
          </a:xfrm>
          <a:prstGeom prst="rect">
            <a:avLst/>
          </a:prstGeom>
        </p:spPr>
      </p:pic>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528320" y="495335"/>
            <a:ext cx="1097788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Testing Create Method (Post) by Postman </a:t>
            </a:r>
            <a:r>
              <a:rPr lang="en-IN" sz="3600" dirty="0">
                <a:latin typeface="Cooper Black" panose="0208090404030B020404" pitchFamily="18" charset="0"/>
              </a:rPr>
              <a:t>T</a:t>
            </a:r>
            <a:r>
              <a:rPr lang="en-IN" sz="3600" dirty="0" smtClean="0">
                <a:latin typeface="Cooper Black" panose="0208090404030B020404" pitchFamily="18" charset="0"/>
              </a:rPr>
              <a:t>ool</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6" name="Picture 15">
            <a:extLst>
              <a:ext uri="{FF2B5EF4-FFF2-40B4-BE49-F238E27FC236}">
                <a16:creationId xmlns:a16="http://schemas.microsoft.com/office/drawing/2014/main" xmlns="" id="{C2FE02B3-C4BA-4E76-9AEC-E3803FDA0278}"/>
              </a:ext>
            </a:extLst>
          </p:cNvPr>
          <p:cNvPicPr>
            <a:picLocks noChangeAspect="1"/>
          </p:cNvPicPr>
          <p:nvPr/>
        </p:nvPicPr>
        <p:blipFill>
          <a:blip r:embed="rId6"/>
          <a:stretch>
            <a:fillRect/>
          </a:stretch>
        </p:blipFill>
        <p:spPr>
          <a:xfrm>
            <a:off x="655320" y="1208251"/>
            <a:ext cx="5415726" cy="3207991"/>
          </a:xfrm>
          <a:prstGeom prst="rect">
            <a:avLst/>
          </a:prstGeom>
        </p:spPr>
      </p:pic>
      <p:sp>
        <p:nvSpPr>
          <p:cNvPr id="2" name="Bent-Up Arrow 1"/>
          <p:cNvSpPr/>
          <p:nvPr/>
        </p:nvSpPr>
        <p:spPr>
          <a:xfrm rot="5400000">
            <a:off x="3643878" y="4381760"/>
            <a:ext cx="1765300" cy="151334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2" descr="CSRF - RouterCheck">
            <a:extLst>
              <a:ext uri="{FF2B5EF4-FFF2-40B4-BE49-F238E27FC236}">
                <a16:creationId xmlns:a16="http://schemas.microsoft.com/office/drawing/2014/main" xmlns="" id="{B88BD838-3D00-4518-8CF1-8476A19E7B0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7352" y="1345345"/>
            <a:ext cx="3868985" cy="2152598"/>
          </a:xfrm>
          <a:prstGeom prst="rect">
            <a:avLst/>
          </a:prstGeom>
          <a:noFill/>
          <a:extLst>
            <a:ext uri="{909E8E84-426E-40DD-AFC4-6F175D3DCCD1}">
              <a14:hiddenFill xmlns:a14="http://schemas.microsoft.com/office/drawing/2010/main">
                <a:solidFill>
                  <a:srgbClr val="FFFFFF"/>
                </a:solidFill>
              </a14:hiddenFill>
            </a:ext>
          </a:extLst>
        </p:spPr>
      </p:pic>
      <p:sp>
        <p:nvSpPr>
          <p:cNvPr id="18" name="Footer Placeholder 45">
            <a:extLst>
              <a:ext uri="{FF2B5EF4-FFF2-40B4-BE49-F238E27FC236}">
                <a16:creationId xmlns="" xmlns:a16="http://schemas.microsoft.com/office/drawing/2014/main" id="{90E33047-DFF5-4690-8905-31E4C115EFDC}"/>
              </a:ext>
            </a:extLst>
          </p:cNvPr>
          <p:cNvSpPr txBox="1">
            <a:spLocks/>
          </p:cNvSpPr>
          <p:nvPr/>
        </p:nvSpPr>
        <p:spPr>
          <a:xfrm>
            <a:off x="9131300" y="6548582"/>
            <a:ext cx="30473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39910371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What is Debugging ?</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0" y="1136049"/>
            <a:ext cx="10725357" cy="1754326"/>
          </a:xfrm>
          <a:prstGeom prst="rect">
            <a:avLst/>
          </a:prstGeom>
        </p:spPr>
        <p:txBody>
          <a:bodyPr wrap="square">
            <a:spAutoFit/>
          </a:bodyPr>
          <a:lstStyle/>
          <a:p>
            <a:pPr algn="just"/>
            <a:r>
              <a:rPr lang="en-US" dirty="0" smtClean="0">
                <a:solidFill>
                  <a:srgbClr val="202124"/>
                </a:solidFill>
              </a:rPr>
              <a:t>Debugging </a:t>
            </a:r>
            <a:r>
              <a:rPr lang="en-US" dirty="0">
                <a:solidFill>
                  <a:srgbClr val="202124"/>
                </a:solidFill>
              </a:rPr>
              <a:t>is </a:t>
            </a:r>
            <a:r>
              <a:rPr lang="en-US" b="1" dirty="0">
                <a:solidFill>
                  <a:srgbClr val="202124"/>
                </a:solidFill>
              </a:rPr>
              <a:t>the process of detecting and removing of existing and potential errors</a:t>
            </a:r>
            <a:r>
              <a:rPr lang="en-US" dirty="0">
                <a:solidFill>
                  <a:srgbClr val="202124"/>
                </a:solidFill>
              </a:rPr>
              <a:t> (also called as 'bugs') in a software code that can cause it to behave unexpectedly or crash. To prevent incorrect operation of a software or system, debugging is used to find and resolve bugs or </a:t>
            </a:r>
            <a:r>
              <a:rPr lang="en-US" dirty="0" smtClean="0">
                <a:solidFill>
                  <a:srgbClr val="202124"/>
                </a:solidFill>
              </a:rPr>
              <a:t>defects</a:t>
            </a:r>
          </a:p>
          <a:p>
            <a:pPr algn="just"/>
            <a:r>
              <a:rPr lang="en-US" dirty="0"/>
              <a:t>The ABAP </a:t>
            </a:r>
            <a:r>
              <a:rPr lang="en-US" dirty="0" smtClean="0"/>
              <a:t>Debugger </a:t>
            </a:r>
            <a:r>
              <a:rPr lang="en-US" dirty="0"/>
              <a:t>is </a:t>
            </a:r>
            <a:r>
              <a:rPr lang="en-US" b="1" dirty="0"/>
              <a:t>a tool of </a:t>
            </a:r>
            <a:r>
              <a:rPr lang="en-US" b="1" dirty="0" smtClean="0"/>
              <a:t>the ABAP </a:t>
            </a:r>
            <a:r>
              <a:rPr lang="en-US" b="1" dirty="0"/>
              <a:t>with which you can stop running program und then execute them line-by-line or section-by-section</a:t>
            </a:r>
            <a:r>
              <a:rPr lang="en-US" dirty="0"/>
              <a:t>. ... This means any errors in the source text of the program can be found quickly. The ABAP Debugger is an integrated test tool within the ABAP Workbench.</a:t>
            </a:r>
          </a:p>
        </p:txBody>
      </p:sp>
      <p:pic>
        <p:nvPicPr>
          <p:cNvPr id="2056" name="Picture 8" descr="Debugging - Free animals ic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700000">
            <a:off x="3648866" y="3289281"/>
            <a:ext cx="3222068" cy="3222069"/>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5">
            <a:extLst>
              <a:ext uri="{FF2B5EF4-FFF2-40B4-BE49-F238E27FC236}">
                <a16:creationId xmlns="" xmlns:a16="http://schemas.microsoft.com/office/drawing/2014/main" id="{90E33047-DFF5-4690-8905-31E4C115EFDC}"/>
              </a:ext>
            </a:extLst>
          </p:cNvPr>
          <p:cNvSpPr txBox="1">
            <a:spLocks/>
          </p:cNvSpPr>
          <p:nvPr/>
        </p:nvSpPr>
        <p:spPr>
          <a:xfrm>
            <a:off x="9131300" y="6548582"/>
            <a:ext cx="30473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9771124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7966</TotalTime>
  <Words>870</Words>
  <Application>Microsoft Office PowerPoint</Application>
  <PresentationFormat>Widescreen</PresentationFormat>
  <Paragraphs>206</Paragraphs>
  <Slides>23</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Calibri Light</vt:lpstr>
      <vt:lpstr>Cambria</vt:lpstr>
      <vt:lpstr>Cooper Black</vt:lpstr>
      <vt:lpstr>Open Sans</vt:lpstr>
      <vt:lpstr>Segoe UI</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666</cp:revision>
  <dcterms:created xsi:type="dcterms:W3CDTF">2016-07-10T03:33:26Z</dcterms:created>
  <dcterms:modified xsi:type="dcterms:W3CDTF">2021-10-20T11:22:06Z</dcterms:modified>
</cp:coreProperties>
</file>